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8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</p:sldMasterIdLst>
  <p:notesMasterIdLst>
    <p:notesMasterId r:id="rId52"/>
  </p:notesMasterIdLst>
  <p:sldIdLst>
    <p:sldId id="256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801" r:id="rId22"/>
    <p:sldId id="270" r:id="rId23"/>
    <p:sldId id="271" r:id="rId24"/>
    <p:sldId id="272" r:id="rId25"/>
    <p:sldId id="274" r:id="rId26"/>
    <p:sldId id="275" r:id="rId27"/>
    <p:sldId id="276" r:id="rId28"/>
    <p:sldId id="277" r:id="rId29"/>
    <p:sldId id="279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5" r:id="rId45"/>
    <p:sldId id="293" r:id="rId46"/>
    <p:sldId id="296" r:id="rId47"/>
    <p:sldId id="297" r:id="rId48"/>
    <p:sldId id="298" r:id="rId49"/>
    <p:sldId id="301" r:id="rId50"/>
    <p:sldId id="300" r:id="rId51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A"/>
    <a:srgbClr val="F1C6C3"/>
    <a:srgbClr val="60C5F4"/>
    <a:srgbClr val="A70000"/>
    <a:srgbClr val="C00000"/>
    <a:srgbClr val="D4524D"/>
    <a:srgbClr val="FBD8C1"/>
    <a:srgbClr val="FFFF59"/>
    <a:srgbClr val="FF8F3A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/>
    <p:restoredTop sz="82042"/>
  </p:normalViewPr>
  <p:slideViewPr>
    <p:cSldViewPr snapToGrid="0" snapToObjects="1">
      <p:cViewPr varScale="1">
        <p:scale>
          <a:sx n="100" d="100"/>
          <a:sy n="100" d="100"/>
        </p:scale>
        <p:origin x="7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03" d="100"/>
          <a:sy n="103" d="100"/>
        </p:scale>
        <p:origin x="383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8:00:45.466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4 0 24575,'-2'5'0,"0"-1"0,4 2 0,1 4 0,-1-2 0,3 1 0,-5-3 0,4-1 0,-2 1 0,2-2 0,1 6 0,0-4 0,1 5 0,-1-6 0,-1 1 0,0-2 0,-4 0 0,4 1 0,-3-1 0,2 0 0,0 0 0,1 1 0,-2 1 0,2-2 0,-2 4 0,5-3 0,-3 3 0,1-3 0,-2 1 0,0 0 0,-1-1 0,0 1 0,0-2 0,0 1 0,2 1 0,1-2 0,-3 3 0,2-3 0,0 2 0,1-1 0,1-1 0,-2 0 0,2-2 0,1 4 0,1-1 0,-1 1 0,-1-4 0,0 2 0,2 4 0,-1-3 0,5 5 0,-4-3 0,2-2 0,-4 1 0,-2-2 0,2 2 0,-1-1 0,1 1 0,-3-1 0,-2-1 0,1 0 0,1 0 0,1 0 0,-2 3 0,2-3 0,-2 2 0,1-1 0,-1 4 0,0-3 0,0 3 0,2-4 0,0-1 0,1 2 0,-1-1 0,0 1 0,0 0 0,0-1 0,3 1 0,-3-4 0,4 4 0,-3-3 0,3 3 0,-3-2 0,1 0 0,-2 1 0,0-1 0,3 0 0,-1 0 0,1 1 0,-1-3 0,0 4 0,-1-4 0,1 5 0,-2-5 0,2 2 0,-1-2 0,3 4 0,-3-1 0,1 1 0,6 6 0,-5-5 0,5 5 0,-8-6 0,3-1 0,-3 1 0,3 4 0,-3-5 0,1 5 0,-1-6 0,2 2 0,1 1 0,0 0 0,1-1 0,-4-2 0,5 2 0,-5-1 0,2 1 0,-3-2 0,1 0 0,0 3 0,0-3 0,3 4 0,-3-3 0,2 3 0,-1-3 0,1 1 0,-2 0 0,1 4 0,1-2 0,-3 3 0,3-6 0,-4 1 0,3-2 0,-1 0 0,2 3 0,-1-3 0,3 4 0,-3-3 0,1 3 0,-2-3 0,0 1 0,2 0 0,-1-1 0,1 1 0,0-2 0,1 2 0,0-1 0,-1 1 0,-2-2 0,2 3 0,-1-3 0,1 2 0,4 2 0,-5-3 0,5 0 0,-4-1 0,-1-2 0,1 4 0,0 1 0,-1-1 0,1-1 0,-2-2 0,5-2 0,-1 5 0,7-1 0,-7 0 0,3 2 0,-4-3 0,0 1 0,1 1 0,-4-3 0,3 0 0,-3-2 0,2 4 0,1-2 0,-1 3 0,12 0 0,-6 2 0,11 1 0,-7 0 0,-3-4 0,-1 1 0,-4-3 0,-1 3 0,1-2 0,-3-1 0,3 2 0,-3-2 0,3 1 0,-4 0 0,4-1 0,3 4 0,-4-2 0,5 2 0,0 5 0,8 0 0,-2 1 0,0-6 0,-10-1 0,-1-3 0,-1 1 0,-2 0 0,1-4 0,7 12 0,-4-9 0,5 9 0,-1-9 0,-5-1 0,5 3 0,-5-5 0,-1 2 0,-2 0 0,0 0 0,1 1 0,-1 0 0,2 0 0,4 1 0,-3-1 0,15 6 0,-13-5 0,19 6 0,-19-7 0,8 0 0,-12-3 0,3 2 0,-1-1 0,1 4 0,1-2 0,-2 1 0,4 1 0,-3-3 0,3 5 0,-4-3 0,5 1 0,-5-1 0,5-4 0,-5 2 0,1 0 0,2-2 0,-1 6 0,13-2 0,-13 3 0,18-3 0,-8 1 0,18 4 0,-15-2 0,2 1 0,-12-4 0,1-3 0,-2 3 0,-1-3 0,-4 4 0,0-2 0,1 3 0,5-3 0,-5 1 0,8-4 0,-7 2 0,2-2 0,-4 4 0,-2-3 0,4 4 0,-1-4 0,2 3 0,3-4 0,0 4 0,11 4 0,-9-4 0,8 2 0,-14-6 0,3 2 0,-6-1 0,1 1 0,-2 0 0,6-2 0,-5 2 0,7 0 0,-2 3 0,-3 0 0,5 2 0,-8-4 0,3-2 0,-1 1 0,0 3 0,1-1 0,-1 1 0,0-2 0,1-2 0,0 3 0,1-4 0,-2 4 0,1-2 0,-1 2 0,-2-1 0,0 0 0,1-2 0,1 3 0,-1-4 0,3 4 0,-2 0 0,6-1 0,1 3 0,0-3 0,-3 0 0,-2-2 0,-1 1 0,-1 1 0,6 1 0,-7-1 0,5 1 0,-4-1 0,-1-1 0,1 0 0,-2-2 0,2 0 0,1 2 0,-1 0 0,6 3 0,-5-1 0,15 2 0,-11-1 0,5 1 0,-8-2 0,3-2 0,-2 2 0,1-3 0,1 3 0,-3 0 0,7 2 0,-7-2 0,1-1 0,-2-1 0,-3-2 0,2 2 0,-1-2 0,-1 2 0,0-2 0,0 2 0,1-2 0,-1 0 0,2 0 0,1 4 0,5-1 0,-5 2 0,5-3 0,4-2 0,-7 0 0,12 0 0,-13 2 0,7-2 0,-8 2 0,5 0 0,-7-1 0,1 1 0,-2-2 0,0 0 0,2 0 0,-1 1 0,1 2 0,-2-1 0,1 2 0,-1-4 0,-2 2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4T08:00:45.467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1 24575,'0'6'0,"0"1"0,0 2 0,2-3 0,-2 3 0,2-3 0,-2-1 0,2 3 0,-2-1 0,2 0 0,-2-1 0,0-2 0,0 2 0,0-1 0,2 3 0,-1-2 0,0 1 0,-1-1 0,2-2 0,1 1 0,-1-1 0,0 0 0,0 2 0,-2 1 0,2-1 0,0 1 0,-1-3 0,0 0 0,1-2 0,-1 2 0,1-1 0,-2 1 0,0 0 0,0 2 0,0-1 0,0 1 0,0-2 0,0 2 0,1-1 0,2 1 0,1-2 0,-2 1 0,0-1 0,-2 0 0,2 2 0,1 1 0,-1 0 0,4 1 0,-3 2 0,1-3 0,-1 8 0,-1-9 0,0 3 0,0-5 0,0 3 0,-2-3 0,0 2 0,5 4 0,-2-2 0,2 2 0,-3-2 0,0-4 0,1 4 0,-1-1 0,2 2 0,-2-3 0,0 2 0,0-3 0,0 3 0,0-1 0,1-1 0,1 2 0,-2 2 0,3-2 0,0 1 0,-3-2 0,2-1 0,-4 1 0,4-1 0,-4-2 0,2 0 0,-2 1 0,4 1 0,-3-1 0,5 1 0,-6-2 0,2 0 0,0 0 0,-2 3 0,2-3 0,1 8 0,2-1 0,-1 1 0,2 0 0,-5-5 0,3 5 0,-1-5 0,-1 5 0,2-3 0,-1-3 0,1 0 0,-2-1 0,2 1 0,-1 4 0,-1-3 0,6 8 0,-5-9 0,4 3 0,-3-3 0,2 1 0,-3 0 0,3-3 0,-6 0 0,4-4 0,-2 4 0,1 0 0,0 1 0,0 1 0,1-2 0,-2 2 0,2-1 0,-3 1 0,4 10 0,-1-9 0,3 9 0,-1-6 0,-3-5 0,-1 5 0,0-6 0,-2 2 0,2-1 0,2 3 0,-1-3 0,3 3 0,-2-4 0,3 5 0,-3-5 0,0 2 0,0-1 0,-1-1 0,-1 0 0,4 2 0,-4-1 0,5 1 0,-3-2 0,0 2 0,0-1 0,1 1 0,-1-1 0,0 1 0,-2-2 0,4 4 0,-3-3 0,3 3 0,-2-1 0,-1-1 0,2 3 0,-2-5 0,1 2 0,0 1 0,-2-3 0,3 2 0,1 1 0,-1-3 0,1 2 0,-2 4 0,1-4 0,0 3 0,-1-5 0,0 2 0,0-1 0,0 1 0,1-1 0,-1-1 0,-2 0 0,0 0 0,0 1 0,-1 1 0,2 0 0,2 3 0,-1-1 0,2 1 0,-1 3 0,0-5 0,-1 1 0,0-4 0,1-2 0,1 4 0,-1-1 0,1 1 0,3 1 0,-3-2 0,3 2 0,-2-4 0,-3 1 0,2-2 0,1 4 0,-1-1 0,1 1 0,7 6 0,-7-7 0,7 7 0,-9-10 0,3 2 0,-2 1 0,1-1 0,1 2 0,-3-1 0,1-1 0,-2 0 0,2 0 0,1 3 0,-1 1 0,2-1 0,-3-1 0,1-2 0,-1 0 0,1 3 0,-2-3 0,3 2 0,-1 1 0,0-3 0,1 2 0,-1-1 0,-2-3 0,2 4 0,-1-4 0,1 5 0,-1-3 0,-1-2 0,0 2 0,0 0 0,0 1 0,6 4 0,-4-4 0,3 2 0,-5-3 0,1 1 0,-1-3 0,2 4 0,1-4 0,-1 5 0,0-3 0,1-2 0,-1 4 0,1-3 0,-1 3 0,-2-2 0,6 3 0,-5-2 0,7 2 0,-7-2 0,6 2 0,-5-2 0,5 2 0,-4-3 0,1 2 0,-1-1 0,1 1 0,-3-2 0,3 3 0,2-2 0,-3-1 0,5 2 0,-8-5 0,3 3 0,-3-4 0,2 2 0,-1 0 0,1 1 0,-2-1 0,2 0 0,-1-2 0,1 4 0,-2-2 0,1 0 0,1 0 0,4 3 0,-3-2 0,5 4 0,-6-4 0,15 10 0,-11-8 0,13 10 0,-17-12 0,3 1 0,1 1 0,-3-2 0,5 4 0,-5-5 0,1 2 0,8 6 0,-7-5 0,12 5 0,-13-8 0,20 4 0,-16-1 0,13 0 0,-19 1 0,1-4 0,-3 2 0,2 2 0,-1-1 0,3-1 0,-2 0 0,1-3 0,1 2 0,-3-2 0,3 5 0,-3-4 0,1 3 0,-2-2 0,0 0 0,0-1 0,6 5 0,-4-4 0,5 2 0,-4-1 0,1-2 0,1 1 0,-1 0 0,-1 0 0,1-1 0,-1 2 0,-1-2 0,2 3 0,-1 1 0,-1-2 0,1 3 0,-3-5 0,0 2 0,2-2 0,-1 2 0,-1 0 0,-2 1 0,2-3 0,-3 4 0,4-3 0,-2 3 0,1-2 0,0-2 0,1 2 0,-1-4 0,5 7 0,-3-4 0,3 4 0,-4-2 0,4 2 0,-3-2 0,3 2 0,-2-3 0,-1 2 0,1-1 0,1 1 0,2-1 0,-1 1 0,3 0 0,-5 0 0,1-4 0,-1 2 0,1 0 0,-1-1 0,-1 3 0,0-4 0,4 3 0,-2-1 0,1 1 0,-5-1 0,3 2 0,9 4 0,-5-1 0,11 1 0,-10-6 0,-1 1 0,-1-1 0,-6-1 0,0 1 0,1-2 0,-1 0 0,2 4 0,-1-1 0,1-1 0,0 0 0,-1-2 0,9 11 0,-6-7 0,7 6 0,-8-7 0,-1-1 0,-2 0 0,0 0 0,1 0 0,4-1 0,-3 1 0,3-2 0,-4 2 0,1-1 0,-2 0 0,8 0 0,-1 4 0,0-1 0,4 2 0,-8-6 0,5 2 0,0 2 0,-4-3 0,1 2 0,1-3 0,-3-1 0,3 1 0,2 0 0,-7-1 0,5 1 0,-4 0 0,-1-1 0,1 1 0,0 0 0,-1 0 0,1 0 0,-2 2 0,0-4 0,6 2 0,-3 0 0,3-1 0,2 3 0,-1 1 0,2-1 0,-1 1 0,0-3 0,-3-1 0,3 3 0,-5-3 0,-1 0 0,-2-1 0,2 0 0,-1 0 0,3 2 0,-1-1 0,-1 1 0,2 2 0,-3-2 0,1 4 0,-2-1 0,1-3 0,1 4 0,0-5 0,1 2 0,11 1 0,-11-1 0,9 0 0,-10 1 0,0-3 0,3 4 0,0-4 0,-1 5 0,10 1 0,3 0 0,0 4 0,7-3 0,-8 0 0,17 4 0,1-2 0,0 2 0,-11-6 0,-9 0 0,-9-2 0,-3 1 0,1-1 0,-1-2 0,-2 0 0,3-2 0,-3 2 0,2-2 0,1 6 0,-1-5 0,6 5 0,-5-1 0,5-2 0,0 6 0,-4-8 0,3 4 0,-4-5 0,5 2 0,-5-1 0,3 1 0,-1 0 0,-3 1 0,9 5 0,-8-3 0,9 0 0,-9-1 0,5-2 0,4 7 0,-2-3 0,5 3 0,3-2 0,-7 0 0,4-2 0,-9-1 0,-4-4 0,0 0 0,-1 2 0,1 1 0,-2-1 0,0 2 0,1-4 0,-1 2 0,0-2 0,6 0 0,-3 2 0,5 2 0,-3 1 0,-1 1 0,1-3 0,-1 2 0,-1-2 0,4 1 0,6 2 0,1-3 0,24 14 0,-15-8 0,22 16 0,-17-15 0,4 10 0,-9-5 0,-9-6 0,-5 3 0,-9-12 0,0 2 0,2-2 0,-1 2 0,1-1 0,-2 2 0,3 0 0,-1 1 0,1-2 0,1 0 0,-1-2 0,11 4 0,-9-4 0,7 6 0,-7-1 0,-1 0 0,4 0 0,-4-3 0,-1-2 0,11 0 0,-9 2 0,9-1 0,0 4 0,-9-4 0,9 6 0,-12-6 0,1 3 0,1-4 0,2 2 0,0 0 0,2 1 0,-4-1 0,4 1 0,-4-3 0,1 3 0,-5-3 0,6 0 0,-4 0 0,8 4 0,-6-2 0,7 5 0,-5-5 0,5 1 0,-7-1 0,3-2 0,-4 0 0,-1 0 0,1 0 0,2 0 0,2 2 0,5-1 0,1 6 0,-6-6 0,-2 4 0,-5-5 0,1 0 0,4 0 0,-3 0 0,15 0 0,-14 0 0,9 0 0,-10 0 0,-1 0 0,1 0 0,-2 0 0,6 0 0,-5 0 0,5 0 0,-4 0 0,-1 0 0,1 0 0,-2 0 0,6-2 0,-5 1 0,5-1 0,-4 2 0,-1 0 0,1 0 0,-2-2 0,2 1 0,-1 0 0,1 1 0,-2 0 0,6-3 0,-3-1 0,5 0 0,-5 0 0,1 3 0,-1 0 0,-1-1 0,0 2 0,1 0 0,-3 0 0,2 0 0,-1 0 0,-1 0 0,2 0 0,-1 0 0,1 0 0,-2 0 0,2 0 0,-1 0 0,1 0 0,-2 0 0,1-2 0,-3-2 0,0 1 0,-2-1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163D5-F5AD-2D4A-ADBE-517C43FB0B43}" type="datetimeFigureOut">
              <a:rPr lang="en-US" smtClean="0"/>
              <a:t>6/18/23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52ABE-D6F5-904E-A6F6-B13780D9A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46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Posteriori</a:t>
            </a:r>
            <a:endParaRPr lang="en-CN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9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Posteriori</a:t>
            </a:r>
            <a:endParaRPr lang="en-CN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4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52ABE-D6F5-904E-A6F6-B13780D9ADF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811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F20340D8-DB30-E542-85C3-D3C776E10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65E2A-F558-9146-9A6B-E471DFB7F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B0FFB79E-AC2C-4C44-A3D2-7A9BB7CE79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095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5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141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2ADB728-9970-4BA9-AE6B-8FA5F5320E1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Plenary Lecture NUMTA-2023 18 June 2023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07074BE0-6AB6-C975-7679-737ACBC67095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132691-2C01-B141-879E-BE89BEB8EA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686568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266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F20340D8-DB30-E542-85C3-D3C776E100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C65E2A-F558-9146-9A6B-E471DFB7F0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B0FFB79E-AC2C-4C44-A3D2-7A9BB7CE79F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628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82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207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744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160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839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5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89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694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352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98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08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7B4486-EB58-5543-A493-1A896774F2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545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3BA84A-6CCB-7D4D-89F6-FC5C1E4E7D2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671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A56676A-8A64-5D4B-93D9-376EE955FB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418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2D3B4AE-9292-4649-9C4B-B5AEAF7D3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38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192E69-2A22-3C48-BB0B-E04E099718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2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B03169-4533-0940-910A-9D49E37ADE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4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265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6935EF-8269-E14E-AD0D-28F3F140C5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50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A20DE-126E-E140-97CB-B48E026567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900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E4C943-E5D4-724A-821D-042BD3327A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43261A-BD59-E941-9D6F-3DB398BDE1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83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17E49D-42B7-6C4A-B0AE-8E4851D2FC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10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AB465A1-A08F-3E46-B7D7-243179EA17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641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9DD681-801D-B541-BC45-39C42CC8A41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45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C54D89-3908-0E44-96CA-38581A65A9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7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1CCCF8-4836-5344-986D-4A76DF0FA8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964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0D5F4A-483F-5348-A51C-DC19966FDC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4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903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9024F4-9F56-8747-912B-06A41C05AE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7994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48F1BA-1D95-B84C-BAEF-E2AB9ADAFD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593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50607-0874-434E-A1CF-B064BBB201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78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E8F59D-5BAB-7D47-B10F-F903AA3B16D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38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EEF959-A120-C74C-B0A2-578DC4217C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661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59E1EC-9022-784E-9149-000A8E3913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0480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B18360-EC3D-B242-8477-C48D4D5A68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8731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5C9C87-A0FE-594D-915C-F1C0938198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559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0A7C85-DBC1-EA41-939C-35832D883B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06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1A082F-69E4-F147-BAF4-EC6132C164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7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16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7E9BA0-9A47-1C44-BEA7-80FBFD8EC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05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EA6D71-C201-5F42-B87B-90E5D94ED45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75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DE772-2A89-6F4B-9B94-1A48F3089F4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682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EF208-BEF2-214F-AA96-6BD3BF832C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11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8F4FEC-0916-614A-9C20-2AA2DA8B63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790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346A20-44AF-994D-8CDA-0EA1980E5F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9834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2EFA5-5FD3-4440-A25D-F8EBC0A67E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63047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914400" y="2393950"/>
            <a:ext cx="103632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238252" y="6270626"/>
            <a:ext cx="185843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endParaRPr lang="en-US" sz="1800">
              <a:effectLst/>
              <a:latin typeface="Arial" charset="0"/>
            </a:endParaRPr>
          </a:p>
        </p:txBody>
      </p:sp>
      <p:sp>
        <p:nvSpPr>
          <p:cNvPr id="3379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990600"/>
            <a:ext cx="1036320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429000"/>
            <a:ext cx="9347200" cy="1600200"/>
          </a:xfrm>
        </p:spPr>
        <p:txBody>
          <a:bodyPr/>
          <a:lstStyle>
            <a:lvl1pPr marL="0" indent="0" algn="ctr">
              <a:buFont typeface="Wingdings" pitchFamily="-101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914400" y="6248400"/>
            <a:ext cx="2540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/>
              </a:defRPr>
            </a:lvl1pPr>
          </a:lstStyle>
          <a:p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0085CBAA-ACCC-174E-B668-76A7579D41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626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BE86F6-980C-7842-AF00-CD09FA85BB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0318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C8863-30CE-E649-B2C1-697EF7F669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13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02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C125BFF-4A00-EE41-B28D-3D6EEBCFDFA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5001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99195F-6FD2-5A4D-85C7-96270BFACF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981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3F11D45-D2DD-3642-AA85-5878AD010E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1997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6EE3AC-FA9F-7D4C-9DDF-88B6A37BB0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2087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C99FEB0-50F7-1F45-A470-0808DDB409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379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72E68-FA05-A144-9B67-519919159C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97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041F0A9-BBD9-B542-9349-678C8F3B5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623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72A80F-B7B9-8A45-8922-D97B83F044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4719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2D3C32-5F78-B54D-A3D7-E76B4E1AE24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496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D4E207-347B-6B49-B438-5E613C3AE2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793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76D26E-0097-7D45-96FD-B968567014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834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7B8245-819E-084F-BA49-8A1FA84EDE1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14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402B84-657F-7040-B70B-11E5FBBF58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018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C29C38-136B-2F4C-ABA8-555E0A66EA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103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74AACB-9C09-6846-A3BE-E2A1D4DC1B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52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67CEA7-4EB4-0C42-8545-0FFFAF24901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8707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350A3E-6E35-E842-B8E6-BA7AA49B6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18916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8E5F17-3474-7B4E-85C9-8078F67FAC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7532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31C11-CEEE-294B-BF86-C73B152BE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66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E96E2D-B918-6745-9943-F5E58B938D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5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875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F7EE74-2DFB-7146-80EC-4E241EBF9B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40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62A126-691C-9340-AD77-67E30EB11F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90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1E06DC0-E956-834B-970C-09288539EC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399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350B495-53F1-8745-AD72-EF8E4455DDB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975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B5D56AE-7700-0240-9B3E-E7E4D28030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7431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56BE83-56F8-1C43-B2A6-ADDDF6C038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271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6BC8B9-1D12-894D-974B-BF121C1AB6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535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D5D13F-FA6D-C34F-B415-0953018827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672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90C7BB2-4785-A946-8408-A2EF9DEB82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0673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BC3778-5439-FA4F-B6EE-E3FF3B4387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2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NAT, CVPRW'20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2506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12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0BE9E1-F45A-6B46-AA0F-66DA8AA8BB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309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D30075-1E4D-6046-88C2-447B7C7FAC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7539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1" y="1752600"/>
            <a:ext cx="5232400" cy="426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F6E726-A4F7-3247-B335-CFED8FF00D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9369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766233" y="304801"/>
            <a:ext cx="10668000" cy="1216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556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1251" y="17526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7556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251" y="3962400"/>
            <a:ext cx="5232400" cy="2057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53DA41-E61C-D843-BE00-EB40687FAA0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4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tif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80.xml"/><Relationship Id="rId16" Type="http://schemas.openxmlformats.org/officeDocument/2006/relationships/theme" Target="../theme/theme8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-325818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416272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5636" name="AutoShape 4"/>
          <p:cNvSpPr>
            <a:spLocks noChangeArrowheads="1"/>
          </p:cNvSpPr>
          <p:nvPr/>
        </p:nvSpPr>
        <p:spPr bwMode="auto">
          <a:xfrm>
            <a:off x="812800" y="936245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256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256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256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B0B4BF8E-01FF-D44A-8157-E21D94A0BBD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3E726-828C-D940-AB9E-A0E85BE4A82D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AD7A7688-9639-7544-8DB1-3D02E55BA48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0406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760" r:id="rId12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157655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21069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5636" name="AutoShape 4"/>
          <p:cNvSpPr>
            <a:spLocks noChangeArrowheads="1"/>
          </p:cNvSpPr>
          <p:nvPr/>
        </p:nvSpPr>
        <p:spPr bwMode="auto">
          <a:xfrm>
            <a:off x="812800" y="1419718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256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800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256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3256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2EFC7676-7EC0-884D-9583-2DB3B5836DA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图片 8">
            <a:extLst>
              <a:ext uri="{FF2B5EF4-FFF2-40B4-BE49-F238E27FC236}">
                <a16:creationId xmlns:a16="http://schemas.microsoft.com/office/drawing/2014/main" id="{B0B4BF8E-01FF-D44A-8157-E21D94A0BBDC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560" y="6176963"/>
            <a:ext cx="1957956" cy="5627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3E726-828C-D940-AB9E-A0E85BE4A82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76980" y="6278969"/>
            <a:ext cx="1551039" cy="525092"/>
          </a:xfrm>
          <a:prstGeom prst="rect">
            <a:avLst/>
          </a:prstGeom>
        </p:spPr>
      </p:pic>
      <p:pic>
        <p:nvPicPr>
          <p:cNvPr id="10" name="Picture 9" descr="Screen Shot 2012-09-09 at 8.59.51 AM.png">
            <a:extLst>
              <a:ext uri="{FF2B5EF4-FFF2-40B4-BE49-F238E27FC236}">
                <a16:creationId xmlns:a16="http://schemas.microsoft.com/office/drawing/2014/main" id="{AD7A7688-9639-7544-8DB1-3D02E55BA48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663" y="6268459"/>
            <a:ext cx="688182" cy="57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68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87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287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287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64282494-9A93-334A-BD4E-87ED1AE3F9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1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1780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31781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3178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178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B4EE2B61-26E6-0C49-8860-A57312F9164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1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rgbClr val="0000FF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48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34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4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6EAFAE04-2E2B-C742-9185-9A6711518F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09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6900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36901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369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69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3DB6C1A6-45B6-4942-B2E3-A8A537DCEA9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1646767" y="6340476"/>
            <a:ext cx="1746251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effectLst/>
              </a:rPr>
              <a:t>KanGAL</a:t>
            </a:r>
          </a:p>
        </p:txBody>
      </p:sp>
      <p:pic>
        <p:nvPicPr>
          <p:cNvPr id="50185" name="Picture 9" descr="kangal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7" y="6238876"/>
            <a:ext cx="772584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44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rgbClr val="0000FF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99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effectLst/>
              </a:defRPr>
            </a:lvl1pPr>
          </a:lstStyle>
          <a:p>
            <a:endParaRPr lang="en-US"/>
          </a:p>
        </p:txBody>
      </p:sp>
      <p:sp>
        <p:nvSpPr>
          <p:cNvPr id="3399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399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effectLst/>
              </a:defRPr>
            </a:lvl1pPr>
          </a:lstStyle>
          <a:p>
            <a:fld id="{E05BA7A3-D39A-4944-B614-7D0F812AA8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sldNum="0"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-101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01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304801"/>
            <a:ext cx="10668000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752600"/>
            <a:ext cx="10668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1236" name="AutoShape 4"/>
          <p:cNvSpPr>
            <a:spLocks noChangeArrowheads="1"/>
          </p:cNvSpPr>
          <p:nvPr/>
        </p:nvSpPr>
        <p:spPr bwMode="auto">
          <a:xfrm>
            <a:off x="812800" y="1566864"/>
            <a:ext cx="10610851" cy="109537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en-US" sz="2400">
              <a:effectLst/>
              <a:latin typeface="Times New Roman" charset="0"/>
            </a:endParaRPr>
          </a:p>
        </p:txBody>
      </p:sp>
      <p:sp>
        <p:nvSpPr>
          <p:cNvPr id="351237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Verdana" pitchFamily="-101" charset="0"/>
              <a:ea typeface="+mn-ea"/>
              <a:cs typeface="+mn-cs"/>
            </a:endParaRPr>
          </a:p>
        </p:txBody>
      </p:sp>
      <p:sp>
        <p:nvSpPr>
          <p:cNvPr id="35123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/>
              </a:defRPr>
            </a:lvl1pPr>
          </a:lstStyle>
          <a:p>
            <a:r>
              <a:rPr lang="en-US"/>
              <a:t>CVPR'23 Tutorial, Introduction to Multi-objective Optmization</a:t>
            </a:r>
          </a:p>
        </p:txBody>
      </p:sp>
      <p:sp>
        <p:nvSpPr>
          <p:cNvPr id="35123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/>
              </a:defRPr>
            </a:lvl1pPr>
          </a:lstStyle>
          <a:p>
            <a:fld id="{EB0464F7-055C-1642-B323-ACC2E0D81ED8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4761" name="Picture 9" descr="Screen Shot 2012-09-09 at 8.59.51 AM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407" y="5771850"/>
            <a:ext cx="1721196" cy="108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9" descr="Screen Shot 2012-09-09 at 9.23.30 AM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76689"/>
            <a:ext cx="1441749" cy="10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PP banner wordmark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45" y="1"/>
            <a:ext cx="12205045" cy="466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49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+mj-lt"/>
          <a:ea typeface="ＭＳ Ｐゴシック" pitchFamily="-101" charset="-128"/>
          <a:cs typeface="ＭＳ Ｐゴシック" pitchFamily="-101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  <a:ea typeface="ＭＳ Ｐゴシック" pitchFamily="-101" charset="-128"/>
          <a:cs typeface="ＭＳ Ｐゴシック" pitchFamily="-101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itchFamily="-101" charset="0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3000">
          <a:solidFill>
            <a:schemeClr val="tx1"/>
          </a:solidFill>
          <a:latin typeface="+mn-lt"/>
          <a:ea typeface="ＭＳ Ｐゴシック" pitchFamily="-101" charset="-128"/>
          <a:cs typeface="ＭＳ Ｐゴシック" pitchFamily="-101" charset="-128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600">
          <a:solidFill>
            <a:schemeClr val="tx1"/>
          </a:solidFill>
          <a:latin typeface="+mn-lt"/>
          <a:ea typeface="ＭＳ Ｐゴシック" pitchFamily="-101" charset="-128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o"/>
        <a:defRPr sz="2300">
          <a:solidFill>
            <a:schemeClr val="tx1"/>
          </a:solidFill>
          <a:latin typeface="+mn-lt"/>
          <a:ea typeface="ＭＳ Ｐゴシック" pitchFamily="-101" charset="-128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n"/>
        <a:defRPr sz="2000">
          <a:solidFill>
            <a:schemeClr val="tx1"/>
          </a:solidFill>
          <a:latin typeface="+mn-lt"/>
          <a:ea typeface="ＭＳ Ｐゴシック" pitchFamily="-101" charset="-128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0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-101" charset="2"/>
        <a:buChar char="§"/>
        <a:defRPr sz="2000">
          <a:solidFill>
            <a:schemeClr val="tx1"/>
          </a:solidFill>
          <a:latin typeface="+mn-lt"/>
          <a:ea typeface="ＭＳ Ｐゴシック" pitchFamily="-10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1.png"/><Relationship Id="rId4" Type="http://schemas.openxmlformats.org/officeDocument/2006/relationships/oleObject" Target="../embeddings/oleObject7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oleObject" Target="../embeddings/oleObject10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85.png"/><Relationship Id="rId4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12" Type="http://schemas.openxmlformats.org/officeDocument/2006/relationships/customXml" Target="../ink/ink1.xml"/><Relationship Id="rId17" Type="http://schemas.openxmlformats.org/officeDocument/2006/relationships/image" Target="../media/image27.png"/><Relationship Id="rId2" Type="http://schemas.openxmlformats.org/officeDocument/2006/relationships/image" Target="../media/image11.jpe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5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customXml" Target="../ink/ink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png"/><Relationship Id="rId5" Type="http://schemas.openxmlformats.org/officeDocument/2006/relationships/image" Target="../media/image4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A090B5E-FBBD-5E44-B425-CE211C1A5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Verdana" charset="0"/>
                <a:ea typeface="ＭＳ Ｐゴシック" charset="0"/>
              </a:rPr>
              <a:t>Introduction to Multi-objective Optimization and Decision-making</a:t>
            </a:r>
            <a:endParaRPr lang="en-CN" dirty="0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2EAD3F42-F904-1F45-832A-E71D50309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2400" y="3186106"/>
            <a:ext cx="9347200" cy="1600200"/>
          </a:xfrm>
        </p:spPr>
        <p:txBody>
          <a:bodyPr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3200" b="1" i="0" u="none" strike="noStrike" kern="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Kalyanmoy</a:t>
            </a:r>
            <a:r>
              <a:rPr kumimoji="0" lang="en-US" altLang="ja-JP" sz="32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 Deb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endParaRPr kumimoji="0" lang="en-US" altLang="ja-JP" sz="6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Koenig Endowed Chair Professor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Michigan State University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East Lansing, USA</a:t>
            </a: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endParaRPr kumimoji="0" lang="en-US" altLang="ja-JP" sz="1200" b="0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kdeb@egr.msu.edu</a:t>
            </a:r>
            <a:endParaRPr kumimoji="0" lang="en-U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ja-JP" sz="2400" b="0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  <a:hlinkClick r:id="rId2" invalidUrl="http://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</a:t>
            </a:r>
            <a:r>
              <a:rPr kumimoji="0" lang="en-US" altLang="ja-JP" sz="2400" b="0" i="0" u="sng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www.egr.msu.edu</a:t>
            </a:r>
            <a:r>
              <a:rPr kumimoji="0" lang="en-US" altLang="ja-JP" sz="2400" b="0" i="0" u="sng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/~</a:t>
            </a:r>
            <a:r>
              <a:rPr kumimoji="0" lang="en-US" altLang="ja-JP" sz="2400" b="0" i="0" u="sng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uLnTx/>
                <a:uFillTx/>
                <a:latin typeface="Verdana" charset="0"/>
                <a:ea typeface="ＭＳ Ｐゴシック" charset="0"/>
                <a:cs typeface="ＭＳ Ｐゴシック" charset="0"/>
              </a:rPr>
              <a:t>kdeb</a:t>
            </a:r>
            <a:endParaRPr kumimoji="0" lang="en-US" altLang="ja-JP" sz="2400" b="0" i="0" u="sng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DDDDDD"/>
                </a:outerShdw>
              </a:effectLst>
              <a:uLnTx/>
              <a:uFillTx/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1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55DCE-E759-354D-B4CB-5C99195D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Classical Approach: </a:t>
            </a:r>
            <a:r>
              <a:rPr lang="en-CN" i="1" dirty="0"/>
              <a:t>Weighted-Sum Method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8AD1CE-70D6-004D-9A6D-995A4921A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1094399"/>
            <a:ext cx="5337295" cy="5014800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1D596C3B-2769-B648-A9D0-F812C83C33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514475"/>
            <a:ext cx="5137876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Construct a weighted sum of objectives and optimize: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User supplies weight vector </a:t>
            </a:r>
            <a:r>
              <a:rPr lang="en-US" sz="2800" i="1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w</a:t>
            </a:r>
          </a:p>
          <a:p>
            <a:pPr>
              <a:lnSpc>
                <a:spcPct val="90000"/>
              </a:lnSpc>
              <a:buFont typeface="Wingdings" charset="0"/>
              <a:buBlip>
                <a:blip r:embed="rId3"/>
              </a:buBlip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2" name="Picture 8" descr="Screen Shot 2011-10-12 at 5.59.48 PM.png">
            <a:extLst>
              <a:ext uri="{FF2B5EF4-FFF2-40B4-BE49-F238E27FC236}">
                <a16:creationId xmlns:a16="http://schemas.microsoft.com/office/drawing/2014/main" id="{606990D3-08C4-A64F-9843-213BCE50DC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62" y="3647524"/>
            <a:ext cx="4398962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0CA9F2-F797-2444-B3CF-7ED762436606}"/>
              </a:ext>
            </a:extLst>
          </p:cNvPr>
          <p:cNvSpPr txBox="1"/>
          <p:nvPr/>
        </p:nvSpPr>
        <p:spPr>
          <a:xfrm>
            <a:off x="779934" y="2997198"/>
            <a:ext cx="192180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3333627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D3BE5-08EC-3C46-8999-34712EA5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Difficulties with </a:t>
            </a:r>
            <a:r>
              <a:rPr lang="en-CN" i="1" dirty="0"/>
              <a:t>Weighted-Sum Method</a:t>
            </a:r>
            <a:endParaRPr lang="en-CN" dirty="0"/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E47360E6-1BE0-BF41-87B8-9C77573B60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2652394"/>
              </p:ext>
            </p:extLst>
          </p:nvPr>
        </p:nvGraphicFramePr>
        <p:xfrm>
          <a:off x="6094799" y="1094399"/>
          <a:ext cx="5584000" cy="50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728196" imgH="2255238" progId="Paint.Picture">
                  <p:embed/>
                </p:oleObj>
              </mc:Choice>
              <mc:Fallback>
                <p:oleObj name="Bitmap Image" r:id="rId2" imgW="2728196" imgH="2255238" progId="Paint.Picture">
                  <p:embed/>
                  <p:pic>
                    <p:nvPicPr>
                      <p:cNvPr id="1126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4799" y="1094399"/>
                        <a:ext cx="5584000" cy="50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8CE75179-0101-A24E-A150-D78A12F38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1588"/>
            <a:ext cx="5209313" cy="4760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Need to know </a:t>
            </a:r>
            <a:r>
              <a:rPr lang="en-US" sz="2800" b="1" i="1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w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b="1" i="1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Non-uniformity in Pareto-optimal solutions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Inability to find some Pareto-optimal solutions (those in </a:t>
            </a:r>
            <a:r>
              <a:rPr lang="en-US" sz="2800" b="1" kern="0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non-convex region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However,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 solution of this approach is always Pareto-optimal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ADA0BC-4091-2044-9B55-C245F00AD0D5}"/>
              </a:ext>
            </a:extLst>
          </p:cNvPr>
          <p:cNvGrpSpPr>
            <a:grpSpLocks noChangeAspect="1"/>
          </p:cNvGrpSpPr>
          <p:nvPr/>
        </p:nvGrpSpPr>
        <p:grpSpPr>
          <a:xfrm>
            <a:off x="6612994" y="2348442"/>
            <a:ext cx="493726" cy="792000"/>
            <a:chOff x="5198533" y="2777067"/>
            <a:chExt cx="372539" cy="598217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7902960-1770-484D-87D1-0C70BB940918}"/>
                </a:ext>
              </a:extLst>
            </p:cNvPr>
            <p:cNvSpPr/>
            <p:nvPr/>
          </p:nvSpPr>
          <p:spPr bwMode="auto">
            <a:xfrm>
              <a:off x="5198533" y="2777067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7DDA2BA-A42A-2141-88C2-74A77FE494B7}"/>
                </a:ext>
              </a:extLst>
            </p:cNvPr>
            <p:cNvSpPr/>
            <p:nvPr/>
          </p:nvSpPr>
          <p:spPr bwMode="auto">
            <a:xfrm>
              <a:off x="5266268" y="2929467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927AC41-3256-1B45-AE67-87B4465626E6}"/>
                </a:ext>
              </a:extLst>
            </p:cNvPr>
            <p:cNvSpPr/>
            <p:nvPr/>
          </p:nvSpPr>
          <p:spPr bwMode="auto">
            <a:xfrm>
              <a:off x="5317070" y="3048001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370876-A436-6947-B958-19BB97C2210E}"/>
                </a:ext>
              </a:extLst>
            </p:cNvPr>
            <p:cNvSpPr/>
            <p:nvPr/>
          </p:nvSpPr>
          <p:spPr bwMode="auto">
            <a:xfrm>
              <a:off x="5401738" y="3183468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16BE08-98CE-2749-8DA9-B1B50D9EABBA}"/>
              </a:ext>
            </a:extLst>
          </p:cNvPr>
          <p:cNvGrpSpPr>
            <a:grpSpLocks noChangeAspect="1"/>
          </p:cNvGrpSpPr>
          <p:nvPr/>
        </p:nvGrpSpPr>
        <p:grpSpPr>
          <a:xfrm>
            <a:off x="8886799" y="4930775"/>
            <a:ext cx="626547" cy="504000"/>
            <a:chOff x="6829425" y="4673600"/>
            <a:chExt cx="491067" cy="3950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1D4785F-49BA-F049-AFEF-6338D2DABC00}"/>
                </a:ext>
              </a:extLst>
            </p:cNvPr>
            <p:cNvSpPr/>
            <p:nvPr/>
          </p:nvSpPr>
          <p:spPr bwMode="auto">
            <a:xfrm>
              <a:off x="6829425" y="4673600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72CC775-E325-EC42-8975-344A936A65AE}"/>
                </a:ext>
              </a:extLst>
            </p:cNvPr>
            <p:cNvSpPr/>
            <p:nvPr/>
          </p:nvSpPr>
          <p:spPr bwMode="auto">
            <a:xfrm>
              <a:off x="6914093" y="4775201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5DC223B-D9FF-F947-8FA9-30F47C623A1F}"/>
                </a:ext>
              </a:extLst>
            </p:cNvPr>
            <p:cNvSpPr/>
            <p:nvPr/>
          </p:nvSpPr>
          <p:spPr bwMode="auto">
            <a:xfrm>
              <a:off x="7151158" y="4876802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399533-9D67-6243-B0CA-7132EB267F2B}"/>
                </a:ext>
              </a:extLst>
            </p:cNvPr>
            <p:cNvSpPr/>
            <p:nvPr/>
          </p:nvSpPr>
          <p:spPr bwMode="auto">
            <a:xfrm>
              <a:off x="7032627" y="4859869"/>
              <a:ext cx="169334" cy="191816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6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31EC8-8CCC-A24D-8704-9613FB08EDA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Classical Approach: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CN" i="1" dirty="0"/>
                  <a:t>-Constraint Method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7231EC8-8CCC-A24D-8704-9613FB08E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02" b="-195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F8457858-EBA3-574F-8336-3B27D7B4C6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577040"/>
              </p:ext>
            </p:extLst>
          </p:nvPr>
        </p:nvGraphicFramePr>
        <p:xfrm>
          <a:off x="6663560" y="1188983"/>
          <a:ext cx="4183063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132091" imgH="723963" progId="Paint.Picture">
                  <p:embed/>
                </p:oleObj>
              </mc:Choice>
              <mc:Fallback>
                <p:oleObj name="Bitmap Image" r:id="rId4" imgW="3132091" imgH="723963" progId="Paint.Picture">
                  <p:embed/>
                  <p:pic>
                    <p:nvPicPr>
                      <p:cNvPr id="1136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3560" y="1188983"/>
                        <a:ext cx="4183063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9B0555D-9949-C549-B162-FB5C78D134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5577478"/>
              </p:ext>
            </p:extLst>
          </p:nvPr>
        </p:nvGraphicFramePr>
        <p:xfrm>
          <a:off x="6674070" y="2200668"/>
          <a:ext cx="4666592" cy="3899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781541" imgH="2324301" progId="Paint.Picture">
                  <p:embed/>
                </p:oleObj>
              </mc:Choice>
              <mc:Fallback>
                <p:oleObj name="Bitmap Image" r:id="rId6" imgW="2781541" imgH="2324301" progId="Paint.Picture">
                  <p:embed/>
                  <p:pic>
                    <p:nvPicPr>
                      <p:cNvPr id="11366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4070" y="2200668"/>
                        <a:ext cx="4666592" cy="38998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6B3D5091-01A7-BB45-B52E-D49EF560CF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0000" y="1371600"/>
                <a:ext cx="5252175" cy="47069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  <a:cs typeface="ＭＳ Ｐゴシック" pitchFamily="-101" charset="-128"/>
                  </a:defRPr>
                </a:lvl1pPr>
                <a:lvl2pPr marL="908050" indent="-436563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2pPr>
                <a:lvl3pPr marL="1304925" indent="-395288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3pPr>
                <a:lvl4pPr marL="1693863" indent="-387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4pPr>
                <a:lvl5pPr marL="20939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charset="0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5pPr>
                <a:lvl6pPr marL="25511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6pPr>
                <a:lvl7pPr marL="30083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7pPr>
                <a:lvl8pPr marL="34655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8pPr>
                <a:lvl9pPr marL="3922713" indent="-398463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-101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-101" charset="-128"/>
                  </a:defRPr>
                </a:lvl9pPr>
              </a:lstStyle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Constrain all but one objective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Need to know relevant   </a:t>
                </a:r>
                <a14:m>
                  <m:oMath xmlns:m="http://schemas.openxmlformats.org/officeDocument/2006/math">
                    <m:r>
                      <a:rPr lang="en-US" sz="2800" b="1" i="1" kern="0" dirty="0" smtClean="0"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𝝐</m:t>
                    </m:r>
                  </m:oMath>
                </a14:m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 vectors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Non-uniformity in Pareto-optimal solutions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6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800" kern="0" dirty="0"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However, </a:t>
                </a:r>
                <a:r>
                  <a:rPr lang="en-US" sz="2800" kern="0" dirty="0">
                    <a:solidFill>
                      <a:schemeClr val="accent2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ea typeface="ＭＳ Ｐゴシック" charset="0"/>
                    <a:cs typeface="ＭＳ Ｐゴシック" charset="0"/>
                  </a:rPr>
                  <a:t>any Pareto-optimal solution can be found with this approach</a:t>
                </a:r>
              </a:p>
              <a:p>
                <a:pPr>
                  <a:lnSpc>
                    <a:spcPct val="90000"/>
                  </a:lnSpc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28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6B3D5091-01A7-BB45-B52E-D49EF560CF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0000" y="1371600"/>
                <a:ext cx="5252175" cy="4706938"/>
              </a:xfrm>
              <a:prstGeom prst="rect">
                <a:avLst/>
              </a:prstGeom>
              <a:blipFill>
                <a:blip r:embed="rId8"/>
                <a:stretch>
                  <a:fillRect l="-2169" t="-2695" r="-2892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3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84ABE1A5-6AB2-0E49-A9AF-E0E9CC9811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574060"/>
              </p:ext>
            </p:extLst>
          </p:nvPr>
        </p:nvGraphicFramePr>
        <p:xfrm>
          <a:off x="7123124" y="3243919"/>
          <a:ext cx="3786612" cy="291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336156" imgH="3162574" progId="Paint.Picture">
                  <p:embed/>
                </p:oleObj>
              </mc:Choice>
              <mc:Fallback>
                <p:oleObj name="Bitmap Image" r:id="rId2" imgW="4336156" imgH="3162574" progId="Paint.Picture">
                  <p:embed/>
                  <p:pic>
                    <p:nvPicPr>
                      <p:cNvPr id="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24" y="3243919"/>
                        <a:ext cx="3786612" cy="2916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02331A5-067D-D840-AF82-8047664D9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Difficulties with Classical Approaches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DE5EE5BE-435E-F142-8B83-B3CC79A26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360688"/>
              </p:ext>
            </p:extLst>
          </p:nvPr>
        </p:nvGraphicFramePr>
        <p:xfrm>
          <a:off x="8744265" y="776202"/>
          <a:ext cx="3336410" cy="29166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2841905" imgH="2483810" progId="Paint.Picture">
                  <p:embed/>
                </p:oleObj>
              </mc:Choice>
              <mc:Fallback>
                <p:oleObj name="Bitmap Image" r:id="rId4" imgW="2841905" imgH="2483810" progId="Paint.Picture">
                  <p:embed/>
                  <p:pic>
                    <p:nvPicPr>
                      <p:cNvPr id="1146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44265" y="776202"/>
                        <a:ext cx="3336410" cy="29166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462FD1C6-208C-B64E-B3CC-8EC685377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185864"/>
            <a:ext cx="5995126" cy="4843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Need to run a single-objective optimizer many times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Expect a lot of problem knowledge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 optimization treated as an application of single-objective optimization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Absence of any parallel search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8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632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2" name="Rectangle 4">
            <a:extLst>
              <a:ext uri="{FF2B5EF4-FFF2-40B4-BE49-F238E27FC236}">
                <a16:creationId xmlns:a16="http://schemas.microsoft.com/office/drawing/2014/main" id="{A34D9774-3407-AA4B-BAE3-07B78319C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6739" y="1187450"/>
            <a:ext cx="2338387" cy="973138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FFFFFF"/>
                </a:outerShdw>
              </a:effectLst>
              <a:latin typeface="Verdana" charset="0"/>
              <a:ea typeface="ＭＳ Ｐゴシック" charset="-128"/>
            </a:endParaRPr>
          </a:p>
        </p:txBody>
      </p:sp>
      <p:sp>
        <p:nvSpPr>
          <p:cNvPr id="611333" name="Rectangle 5">
            <a:extLst>
              <a:ext uri="{FF2B5EF4-FFF2-40B4-BE49-F238E27FC236}">
                <a16:creationId xmlns:a16="http://schemas.microsoft.com/office/drawing/2014/main" id="{5084B8AF-D534-9045-AFF1-129E6204D7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22313" y="-202956"/>
            <a:ext cx="8751887" cy="121602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Evolutionary Algorithms as Population-Based Optimization Methods</a:t>
            </a:r>
          </a:p>
        </p:txBody>
      </p:sp>
      <p:sp>
        <p:nvSpPr>
          <p:cNvPr id="611335" name="Text Box 7">
            <a:extLst>
              <a:ext uri="{FF2B5EF4-FFF2-40B4-BE49-F238E27FC236}">
                <a16:creationId xmlns:a16="http://schemas.microsoft.com/office/drawing/2014/main" id="{CB899998-F533-C447-8AB2-F38D88E08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560" y="1638901"/>
            <a:ext cx="4427537" cy="4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altLang="ja-JP" sz="18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begin 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Solution Representation  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t := 0;  // </a:t>
            </a:r>
            <a:r>
              <a:rPr lang="en-US" altLang="ja-JP" sz="1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generation counter</a:t>
            </a:r>
          </a:p>
          <a:p>
            <a:pPr>
              <a:defRPr/>
            </a:pP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Initialize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P(t);  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Evaluate P(t);  </a:t>
            </a:r>
            <a:endParaRPr lang="en-US" altLang="ja-JP" sz="20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defRPr/>
            </a:pPr>
            <a:r>
              <a:rPr lang="en-US" altLang="ja-JP" sz="20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while not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Terminate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  <a:endParaRPr lang="en-US" altLang="ja-JP" sz="20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defRPr/>
            </a:pPr>
            <a:r>
              <a:rPr lang="en-US" altLang="ja-JP" sz="20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do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 P'(t)  := </a:t>
            </a: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Selection</a:t>
            </a:r>
            <a:r>
              <a:rPr lang="en-US" altLang="ja-JP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(P(t));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 P''(t) := </a:t>
            </a: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Variation</a:t>
            </a:r>
            <a:r>
              <a:rPr lang="en-US" altLang="ja-JP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(P'(t));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 Evaluate P''(t);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 P(t+1):= </a:t>
            </a:r>
            <a:r>
              <a:rPr lang="en-US" altLang="ja-JP" sz="2000" dirty="0">
                <a:solidFill>
                  <a:srgbClr val="FF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Survivor</a:t>
            </a:r>
            <a:r>
              <a:rPr lang="en-US" altLang="ja-JP" sz="20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(P(t),P''(t));</a:t>
            </a:r>
          </a:p>
          <a:p>
            <a:pPr>
              <a:defRPr/>
            </a:pPr>
            <a:r>
              <a:rPr lang="en-US" altLang="ja-JP" sz="20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 t := t+1;</a:t>
            </a:r>
          </a:p>
          <a:p>
            <a:pPr>
              <a:defRPr/>
            </a:pPr>
            <a:r>
              <a:rPr lang="en-US" altLang="ja-JP" sz="20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od</a:t>
            </a:r>
          </a:p>
          <a:p>
            <a:pPr>
              <a:defRPr/>
            </a:pPr>
            <a:r>
              <a:rPr lang="en-US" altLang="ja-JP" sz="2000" b="1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end</a:t>
            </a:r>
            <a:endParaRPr lang="en-US" sz="2000" b="1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  <p:sp>
        <p:nvSpPr>
          <p:cNvPr id="611336" name="Rectangle 8">
            <a:extLst>
              <a:ext uri="{FF2B5EF4-FFF2-40B4-BE49-F238E27FC236}">
                <a16:creationId xmlns:a16="http://schemas.microsoft.com/office/drawing/2014/main" id="{0689C512-6A80-1D47-8836-AAF7E7329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-128"/>
            </a:endParaRPr>
          </a:p>
        </p:txBody>
      </p:sp>
      <p:sp>
        <p:nvSpPr>
          <p:cNvPr id="611337" name="Text Box 9">
            <a:extLst>
              <a:ext uri="{FF2B5EF4-FFF2-40B4-BE49-F238E27FC236}">
                <a16:creationId xmlns:a16="http://schemas.microsoft.com/office/drawing/2014/main" id="{576E3BD9-5DF8-D047-B7AC-55C6B8A2A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2667" y="968189"/>
            <a:ext cx="3690143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buFontTx/>
              <a:buBlip>
                <a:blip r:embed="rId2"/>
              </a:buBlip>
              <a:defRPr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  <a:r>
              <a:rPr 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Mean approaches optimum</a:t>
            </a:r>
          </a:p>
          <a:p>
            <a:pPr>
              <a:buFontTx/>
              <a:buBlip>
                <a:blip r:embed="rId2"/>
              </a:buBlip>
              <a:defRPr/>
            </a:pPr>
            <a:r>
              <a:rPr lang="en-US" sz="1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Variance reduces</a:t>
            </a:r>
          </a:p>
        </p:txBody>
      </p:sp>
      <p:pic>
        <p:nvPicPr>
          <p:cNvPr id="112647" name="Picture 9" descr="Screen Shot 2013-03-11 at 12.30.34 PM.png">
            <a:extLst>
              <a:ext uri="{FF2B5EF4-FFF2-40B4-BE49-F238E27FC236}">
                <a16:creationId xmlns:a16="http://schemas.microsoft.com/office/drawing/2014/main" id="{03F9737B-EDA6-32D5-BB75-4FC1AD1CACE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2000" contras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189" y="3959226"/>
            <a:ext cx="4783137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8" name="TextBox 15">
            <a:extLst>
              <a:ext uri="{FF2B5EF4-FFF2-40B4-BE49-F238E27FC236}">
                <a16:creationId xmlns:a16="http://schemas.microsoft.com/office/drawing/2014/main" id="{5B24BEC9-4E3B-90E4-0804-6FD22DD39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2326" y="3622675"/>
            <a:ext cx="1998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Recombination:</a:t>
            </a:r>
          </a:p>
        </p:txBody>
      </p:sp>
      <p:sp>
        <p:nvSpPr>
          <p:cNvPr id="112649" name="TextBox 16">
            <a:extLst>
              <a:ext uri="{FF2B5EF4-FFF2-40B4-BE49-F238E27FC236}">
                <a16:creationId xmlns:a16="http://schemas.microsoft.com/office/drawing/2014/main" id="{AD10A05E-21D5-8D0F-65DA-C370D5958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3914" y="4951413"/>
            <a:ext cx="12987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Mutation: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7AD9D7-E3AE-0F47-A82E-B8D1256A0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021" y="1603600"/>
            <a:ext cx="4225925" cy="4329113"/>
          </a:xfrm>
          <a:prstGeom prst="rect">
            <a:avLst/>
          </a:prstGeom>
          <a:noFill/>
          <a:ln w="9525">
            <a:solidFill>
              <a:srgbClr val="9FAEBD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2"/>
                </a:solidFill>
                <a:latin typeface="Verdan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en-US" altLang="en-US">
              <a:solidFill>
                <a:srgbClr val="FFFFFF"/>
              </a:solidFill>
            </a:endParaRPr>
          </a:p>
        </p:txBody>
      </p:sp>
      <p:pic>
        <p:nvPicPr>
          <p:cNvPr id="112651" name="Content Placeholder 8" descr="Screen Shot 2013-03-11 at 12.30.42 PM.png">
            <a:extLst>
              <a:ext uri="{FF2B5EF4-FFF2-40B4-BE49-F238E27FC236}">
                <a16:creationId xmlns:a16="http://schemas.microsoft.com/office/drawing/2014/main" id="{36BD9FC9-B6F9-3C60-1069-14E70EA27BA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lum bright="-24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4025" y="5302251"/>
            <a:ext cx="5067300" cy="39687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8C3AD4-A2EC-5747-A04D-AC280204A3B8}"/>
              </a:ext>
            </a:extLst>
          </p:cNvPr>
          <p:cNvSpPr txBox="1"/>
          <p:nvPr/>
        </p:nvSpPr>
        <p:spPr>
          <a:xfrm>
            <a:off x="2531911" y="5763762"/>
            <a:ext cx="7877478" cy="430887"/>
          </a:xfrm>
          <a:prstGeom prst="rect">
            <a:avLst/>
          </a:prstGeom>
          <a:solidFill>
            <a:schemeClr val="bg1"/>
          </a:solidFill>
          <a:effectLst>
            <a:glow rad="482600">
              <a:srgbClr val="92D050">
                <a:alpha val="40000"/>
              </a:srgbClr>
            </a:glo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200" dirty="0"/>
              <a:t>Asymptotic Convergence Proof Exists (Rudolph, 1995)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73D043-18FC-52B4-3C42-5762E1847C48}"/>
              </a:ext>
            </a:extLst>
          </p:cNvPr>
          <p:cNvSpPr txBox="1"/>
          <p:nvPr/>
        </p:nvSpPr>
        <p:spPr>
          <a:xfrm>
            <a:off x="781233" y="1093744"/>
            <a:ext cx="18549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(Since 1962)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2DF7C9-9306-A582-634F-4BFC34596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1175" y="3978275"/>
            <a:ext cx="2624708" cy="1000670"/>
          </a:xfrm>
          <a:prstGeom prst="rect">
            <a:avLst/>
          </a:prstGeom>
          <a:effectLst>
            <a:glow rad="910530">
              <a:srgbClr val="92D050">
                <a:alpha val="40000"/>
              </a:srgbClr>
            </a:glow>
          </a:effec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C824C4A-E4C6-40A4-EA4C-649A5C3C73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30976" y="1651000"/>
          <a:ext cx="4029075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123624" imgH="4389500" progId="Paint.Picture">
                  <p:embed/>
                </p:oleObj>
              </mc:Choice>
              <mc:Fallback>
                <p:oleObj name="Bitmap Image" r:id="rId6" imgW="8123624" imgH="4389500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6C824C4A-E4C6-40A4-EA4C-649A5C3C73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20000" contrast="1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6" y="1651000"/>
                        <a:ext cx="4029075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C321FE-C7E6-6CF2-42E9-81E87EB697EF}"/>
              </a:ext>
            </a:extLst>
          </p:cNvPr>
          <p:cNvSpPr txBox="1"/>
          <p:nvPr/>
        </p:nvSpPr>
        <p:spPr>
          <a:xfrm>
            <a:off x="9426922" y="2046288"/>
            <a:ext cx="125959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Optimum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09B2DDB5-46F2-169D-901A-43E19CD8DD86}"/>
              </a:ext>
            </a:extLst>
          </p:cNvPr>
          <p:cNvSpPr/>
          <p:nvPr/>
        </p:nvSpPr>
        <p:spPr bwMode="auto">
          <a:xfrm>
            <a:off x="10255251" y="2398714"/>
            <a:ext cx="193675" cy="388937"/>
          </a:xfrm>
          <a:prstGeom prst="downArrow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514DAA-226E-86FD-0BAB-2D45D099B78F}"/>
              </a:ext>
            </a:extLst>
          </p:cNvPr>
          <p:cNvSpPr txBox="1"/>
          <p:nvPr/>
        </p:nvSpPr>
        <p:spPr>
          <a:xfrm>
            <a:off x="5420519" y="1651000"/>
            <a:ext cx="1265238" cy="584200"/>
          </a:xfrm>
          <a:prstGeom prst="rect">
            <a:avLst/>
          </a:prstGeom>
          <a:solidFill>
            <a:schemeClr val="accent5"/>
          </a:solidFill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Initial</a:t>
            </a:r>
          </a:p>
          <a:p>
            <a:pPr eaLnBrk="1" hangingPunct="1">
              <a:defRPr/>
            </a:pPr>
            <a:r>
              <a:rPr lang="en-US" sz="1600">
                <a:effectLst>
                  <a:outerShdw blurRad="38100" dist="38100" dir="2700000" algn="tl">
                    <a:srgbClr val="000000"/>
                  </a:outerShdw>
                </a:effectLst>
              </a:rPr>
              <a:t>population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645D92C7-2057-FB22-E188-4F649CCBD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7719" y="3344221"/>
            <a:ext cx="2351819" cy="1975492"/>
          </a:xfrm>
          <a:prstGeom prst="rect">
            <a:avLst/>
          </a:prstGeom>
          <a:noFill/>
          <a:ln>
            <a:noFill/>
          </a:ln>
          <a:effectLst>
            <a:glow rad="910530">
              <a:srgbClr val="92D050">
                <a:alpha val="40000"/>
              </a:srgb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F41F-FC94-7E43-9647-FB669227E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Evolutionary MOO (EMO): </a:t>
            </a:r>
            <a:r>
              <a:rPr lang="en-CN" i="1" dirty="0"/>
              <a:t>Basics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BBCAC444-0D1B-A945-9132-62C1D95E85CD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687345"/>
              </p:ext>
            </p:extLst>
          </p:nvPr>
        </p:nvGraphicFramePr>
        <p:xfrm>
          <a:off x="4377802" y="1114425"/>
          <a:ext cx="6447362" cy="499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866667" imgH="2971429" progId="Paint.Picture">
                  <p:embed/>
                </p:oleObj>
              </mc:Choice>
              <mc:Fallback>
                <p:oleObj name="Bitmap Image" r:id="rId2" imgW="3866667" imgH="2971429" progId="Paint.Picture">
                  <p:embed/>
                  <p:pic>
                    <p:nvPicPr>
                      <p:cNvPr id="1187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7802" y="1114425"/>
                        <a:ext cx="6447362" cy="499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CC9A6D-E3C3-394A-BD6F-86C048FE0F1F}"/>
              </a:ext>
            </a:extLst>
          </p:cNvPr>
          <p:cNvCxnSpPr>
            <a:cxnSpLocks/>
          </p:cNvCxnSpPr>
          <p:nvPr/>
        </p:nvCxnSpPr>
        <p:spPr bwMode="auto">
          <a:xfrm>
            <a:off x="7518397" y="1714495"/>
            <a:ext cx="1723609" cy="221367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633D04-712D-6444-827C-104FBA9A8140}"/>
              </a:ext>
            </a:extLst>
          </p:cNvPr>
          <p:cNvSpPr txBox="1"/>
          <p:nvPr/>
        </p:nvSpPr>
        <p:spPr>
          <a:xfrm rot="3118294">
            <a:off x="6831964" y="2435375"/>
            <a:ext cx="360489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rgbClr val="B9000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Pragmatic approaches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53FD3C-D371-9248-9F75-6C99DC51A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45" y="304993"/>
            <a:ext cx="2262569" cy="3124007"/>
          </a:xfrm>
          <a:prstGeom prst="rect">
            <a:avLst/>
          </a:prstGeom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E2E86FA3-324C-AF42-8C3E-0C2F6C20D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381120"/>
            <a:ext cx="3343063" cy="427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buSzPct val="150000"/>
            </a:pP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Step 1  :</a:t>
            </a: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</a:t>
            </a:r>
          </a:p>
          <a:p>
            <a:pPr>
              <a:spcBef>
                <a:spcPct val="50000"/>
              </a:spcBef>
              <a:buSzPct val="150000"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Find a set of Pareto-optimal solutions</a:t>
            </a:r>
          </a:p>
          <a:p>
            <a:pPr>
              <a:spcBef>
                <a:spcPct val="50000"/>
              </a:spcBef>
              <a:buSzPct val="150000"/>
            </a:pPr>
            <a:endParaRPr lang="en-US" sz="28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SzPct val="150000"/>
            </a:pP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Step 2</a:t>
            </a:r>
            <a:r>
              <a:rPr 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  </a:t>
            </a:r>
            <a:r>
              <a:rPr lang="en-US" sz="280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:</a:t>
            </a: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  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150000"/>
            </a:pPr>
            <a:r>
              <a:rPr lang="en-US" sz="28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Choose one from the 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FFDB3-FB15-7447-A242-8B9478AD34F9}"/>
              </a:ext>
            </a:extLst>
          </p:cNvPr>
          <p:cNvSpPr txBox="1"/>
          <p:nvPr/>
        </p:nvSpPr>
        <p:spPr>
          <a:xfrm>
            <a:off x="2628633" y="6329743"/>
            <a:ext cx="6928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Deb, K. (2001).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Multi-objective optimization using evolutionary algorithms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Wiley 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/>
              <a:t>First book on EMO, Google Scholar Citation: </a:t>
            </a:r>
            <a:r>
              <a:rPr lang="en-US" sz="1200" b="1" dirty="0">
                <a:solidFill>
                  <a:srgbClr val="C00000"/>
                </a:solidFill>
              </a:rPr>
              <a:t>20K+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0222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14BB9-5DAE-4746-A920-803376C8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Three Goals in EMO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BB9FD469-31C9-A347-BAFD-E0BC17C1A5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95658"/>
              </p:ext>
            </p:extLst>
          </p:nvPr>
        </p:nvGraphicFramePr>
        <p:xfrm>
          <a:off x="5866251" y="1215860"/>
          <a:ext cx="5821252" cy="4849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019048" imgH="2514286" progId="Paint.Picture">
                  <p:embed/>
                </p:oleObj>
              </mc:Choice>
              <mc:Fallback>
                <p:oleObj name="Bitmap Image" r:id="rId2" imgW="3019048" imgH="2514286" progId="Paint.Picture">
                  <p:embed/>
                  <p:pic>
                    <p:nvPicPr>
                      <p:cNvPr id="1198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6251" y="1215860"/>
                        <a:ext cx="5821252" cy="48496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>
            <a:extLst>
              <a:ext uri="{FF2B5EF4-FFF2-40B4-BE49-F238E27FC236}">
                <a16:creationId xmlns:a16="http://schemas.microsoft.com/office/drawing/2014/main" id="{8E59C600-6A8C-4E4E-B0B4-A5DC48812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514477"/>
            <a:ext cx="4852125" cy="3834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Converge 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to the Pareto-optimal front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Maintain as diverse 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 distribution as possible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Preserve elites 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for better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15957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E32323A2-A8BF-DD47-9A47-50A120ECB0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" b="1"/>
          <a:stretch/>
        </p:blipFill>
        <p:spPr>
          <a:xfrm>
            <a:off x="506941" y="2971806"/>
            <a:ext cx="11178117" cy="25484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8CAF8B0-5525-B641-93D2-84482552B2F8}"/>
              </a:ext>
            </a:extLst>
          </p:cNvPr>
          <p:cNvSpPr txBox="1"/>
          <p:nvPr/>
        </p:nvSpPr>
        <p:spPr>
          <a:xfrm>
            <a:off x="10386402" y="3299667"/>
            <a:ext cx="997563" cy="3501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10,297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E9163C-E886-A412-D04D-DCFFB937A215}"/>
              </a:ext>
            </a:extLst>
          </p:cNvPr>
          <p:cNvGrpSpPr/>
          <p:nvPr/>
        </p:nvGrpSpPr>
        <p:grpSpPr>
          <a:xfrm>
            <a:off x="1574203" y="5462579"/>
            <a:ext cx="8575365" cy="761805"/>
            <a:chOff x="1574203" y="5462579"/>
            <a:chExt cx="8575365" cy="761805"/>
          </a:xfrm>
        </p:grpSpPr>
        <p:sp>
          <p:nvSpPr>
            <p:cNvPr id="8" name="AutoShape 7">
              <a:extLst>
                <a:ext uri="{FF2B5EF4-FFF2-40B4-BE49-F238E27FC236}">
                  <a16:creationId xmlns:a16="http://schemas.microsoft.com/office/drawing/2014/main" id="{5550B056-2F4A-944D-AE92-0F9FB01FE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681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79D29A16-B41C-D94D-9CE1-23C7391597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2223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94D6055-2510-C542-A20C-6F710A5B7A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4609" y="5715497"/>
              <a:ext cx="93108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NSGA-II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1" name="Text Box 11">
              <a:extLst>
                <a:ext uri="{FF2B5EF4-FFF2-40B4-BE49-F238E27FC236}">
                  <a16:creationId xmlns:a16="http://schemas.microsoft.com/office/drawing/2014/main" id="{493CDC3D-B99C-2745-8971-32127BD56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05699" y="5916607"/>
              <a:ext cx="70564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2" name="AutoShape 8">
              <a:extLst>
                <a:ext uri="{FF2B5EF4-FFF2-40B4-BE49-F238E27FC236}">
                  <a16:creationId xmlns:a16="http://schemas.microsoft.com/office/drawing/2014/main" id="{FFCA70B2-B326-9F44-ACA3-D7BC04CB0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73329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2EB785-CB04-8148-BC47-200948C0CA1C}"/>
                </a:ext>
              </a:extLst>
            </p:cNvPr>
            <p:cNvSpPr txBox="1"/>
            <p:nvPr/>
          </p:nvSpPr>
          <p:spPr>
            <a:xfrm>
              <a:off x="1574203" y="5916607"/>
              <a:ext cx="73930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MOGA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D793A4-25CE-384D-86AF-2E5817807E38}"/>
                </a:ext>
              </a:extLst>
            </p:cNvPr>
            <p:cNvSpPr txBox="1"/>
            <p:nvPr/>
          </p:nvSpPr>
          <p:spPr>
            <a:xfrm>
              <a:off x="2310903" y="5715497"/>
              <a:ext cx="691215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NPGA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680A8CD-F690-4148-9045-1A5693A3846E}"/>
                </a:ext>
              </a:extLst>
            </p:cNvPr>
            <p:cNvSpPr txBox="1"/>
            <p:nvPr/>
          </p:nvSpPr>
          <p:spPr>
            <a:xfrm>
              <a:off x="3736880" y="5715497"/>
              <a:ext cx="654346" cy="30777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SPEA</a:t>
              </a:r>
            </a:p>
          </p:txBody>
        </p:sp>
        <p:sp>
          <p:nvSpPr>
            <p:cNvPr id="16" name="Text Box 10">
              <a:extLst>
                <a:ext uri="{FF2B5EF4-FFF2-40B4-BE49-F238E27FC236}">
                  <a16:creationId xmlns:a16="http://schemas.microsoft.com/office/drawing/2014/main" id="{BBC4FE7E-A228-0C47-BAE0-44A1D6B735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6872" y="5715497"/>
              <a:ext cx="93326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MOEA/D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7" name="Text Box 10">
              <a:extLst>
                <a:ext uri="{FF2B5EF4-FFF2-40B4-BE49-F238E27FC236}">
                  <a16:creationId xmlns:a16="http://schemas.microsoft.com/office/drawing/2014/main" id="{C19EC718-9347-6547-A169-42535D6D1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3139" y="5715497"/>
              <a:ext cx="10064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NSGA-III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4334EA61-FDB7-C44B-BC8E-BD022842C2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377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19" name="AutoShape 8">
              <a:extLst>
                <a:ext uri="{FF2B5EF4-FFF2-40B4-BE49-F238E27FC236}">
                  <a16:creationId xmlns:a16="http://schemas.microsoft.com/office/drawing/2014/main" id="{F6B6D577-6887-1D45-A562-050B6ED8C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78871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0" name="AutoShape 9">
              <a:extLst>
                <a:ext uri="{FF2B5EF4-FFF2-40B4-BE49-F238E27FC236}">
                  <a16:creationId xmlns:a16="http://schemas.microsoft.com/office/drawing/2014/main" id="{E2BD5977-7F70-AA46-80CC-87D7C8FB1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1434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1" name="Text Box 10">
              <a:extLst>
                <a:ext uri="{FF2B5EF4-FFF2-40B4-BE49-F238E27FC236}">
                  <a16:creationId xmlns:a16="http://schemas.microsoft.com/office/drawing/2014/main" id="{7F20E0B2-8F2B-B444-91CB-1C7EC678E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0588" y="5916607"/>
              <a:ext cx="112909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R-NSGA-II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2" name="AutoShape 9">
              <a:extLst>
                <a:ext uri="{FF2B5EF4-FFF2-40B4-BE49-F238E27FC236}">
                  <a16:creationId xmlns:a16="http://schemas.microsoft.com/office/drawing/2014/main" id="{905D17AC-BA58-DA43-8386-652161964A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458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3" name="Text Box 10">
              <a:extLst>
                <a:ext uri="{FF2B5EF4-FFF2-40B4-BE49-F238E27FC236}">
                  <a16:creationId xmlns:a16="http://schemas.microsoft.com/office/drawing/2014/main" id="{E2447AD0-EE0A-B94B-B63F-DD5299AE3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6627" y="5715497"/>
              <a:ext cx="89800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ℇ-MOEA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4" name="AutoShape 7">
              <a:extLst>
                <a:ext uri="{FF2B5EF4-FFF2-40B4-BE49-F238E27FC236}">
                  <a16:creationId xmlns:a16="http://schemas.microsoft.com/office/drawing/2014/main" id="{509838CE-D0B8-9D47-B7BD-D66598E87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5962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7DD1A95E-AD6B-2448-96C6-C5980AC85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4026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7" name="Text Box 10">
              <a:extLst>
                <a:ext uri="{FF2B5EF4-FFF2-40B4-BE49-F238E27FC236}">
                  <a16:creationId xmlns:a16="http://schemas.microsoft.com/office/drawing/2014/main" id="{8B234065-6DB5-BC43-97E8-89334D4AA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1940" y="5916607"/>
              <a:ext cx="1192955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4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SMS-MOEA</a:t>
              </a:r>
              <a:endParaRPr lang="en-US" sz="1400" dirty="0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8" name="AutoShape 9">
              <a:extLst>
                <a:ext uri="{FF2B5EF4-FFF2-40B4-BE49-F238E27FC236}">
                  <a16:creationId xmlns:a16="http://schemas.microsoft.com/office/drawing/2014/main" id="{A0EA146A-6DCD-CB49-A52B-274A932F5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8638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9" name="AutoShape 8">
              <a:extLst>
                <a:ext uri="{FF2B5EF4-FFF2-40B4-BE49-F238E27FC236}">
                  <a16:creationId xmlns:a16="http://schemas.microsoft.com/office/drawing/2014/main" id="{D1C854E8-B209-944A-B90F-4A9DFEC92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98077" y="5462579"/>
              <a:ext cx="127548" cy="241999"/>
            </a:xfrm>
            <a:prstGeom prst="upArrow">
              <a:avLst>
                <a:gd name="adj1" fmla="val 50000"/>
                <a:gd name="adj2" fmla="val 50758"/>
              </a:avLst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DAEBF1-34C2-6D45-82A8-E4056307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EMO: Early Methods</a:t>
            </a:r>
          </a:p>
        </p:txBody>
      </p:sp>
      <p:sp>
        <p:nvSpPr>
          <p:cNvPr id="30" name="Rectangle 4">
            <a:extLst>
              <a:ext uri="{FF2B5EF4-FFF2-40B4-BE49-F238E27FC236}">
                <a16:creationId xmlns:a16="http://schemas.microsoft.com/office/drawing/2014/main" id="{4392D187-72D0-CF40-A948-1D960662DD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0422" y="1130043"/>
            <a:ext cx="4869427" cy="1855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Early penalty-based approaches</a:t>
            </a:r>
          </a:p>
          <a:p>
            <a:pPr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VEGA (1984)</a:t>
            </a:r>
          </a:p>
          <a:p>
            <a:pPr>
              <a:buBlip>
                <a:blip r:embed="rId3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Goldberg's suggestion (1989) 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9E791EB5-EFCE-3245-B679-C59634AA1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152" y="1130043"/>
            <a:ext cx="5367037" cy="1779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r>
              <a:rPr lang="en-US" sz="2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MOGA, NSGA, NPGA (1993-95) used Goldberg’s suggestion</a:t>
            </a: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endParaRPr lang="en-US" sz="600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469900" indent="-469900">
              <a:spcBef>
                <a:spcPct val="20000"/>
              </a:spcBef>
              <a:buClr>
                <a:schemeClr val="accent2"/>
              </a:buClr>
              <a:buFont typeface="Wingdings" charset="0"/>
              <a:buBlip>
                <a:blip r:embed="rId3"/>
              </a:buBlip>
            </a:pPr>
            <a:r>
              <a:rPr lang="en-US" sz="2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Elitist EMO (SPEA, NSGA-II, PAES, MOMGA etc.) (1998 -- Present)</a:t>
            </a:r>
          </a:p>
        </p:txBody>
      </p:sp>
    </p:spTree>
    <p:extLst>
      <p:ext uri="{BB962C8B-B14F-4D97-AF65-F5344CB8AC3E}">
        <p14:creationId xmlns:p14="http://schemas.microsoft.com/office/powerpoint/2010/main" val="906835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D9ED0-6D55-B146-84EE-71470CF84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Elitist Non-dominated Sorting Genetic Algorithm (NSGA-II)</a:t>
            </a:r>
            <a:endParaRPr lang="en-CN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2B096BB-3CB2-F44A-9E35-0CAB1CD25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31" y="1108699"/>
            <a:ext cx="4448269" cy="353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0CA4D9F-2AAB-6F47-9D28-EF4394695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00360"/>
            <a:ext cx="522263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NSGA-II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Modular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 additional parameter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Fast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800" b="1" kern="0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Commercialization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Heeds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(NSGA-II like) 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ModeFrontier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Estico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iSIGHT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Engeneous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VisualDoc</a:t>
            </a: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0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Vanderplatts</a:t>
            </a:r>
            <a:r>
              <a:rPr lang="en-US" sz="20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)</a:t>
            </a:r>
          </a:p>
          <a:p>
            <a:pPr marL="0" indent="0">
              <a:lnSpc>
                <a:spcPct val="90000"/>
              </a:lnSpc>
              <a:buFont typeface="Wingdings" charset="0"/>
              <a:buNone/>
            </a:pPr>
            <a:endParaRPr lang="en-US" sz="28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ext Box 0">
            <a:extLst>
              <a:ext uri="{FF2B5EF4-FFF2-40B4-BE49-F238E27FC236}">
                <a16:creationId xmlns:a16="http://schemas.microsoft.com/office/drawing/2014/main" id="{3D800E8B-1D0B-9C41-B912-912CDCD93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0" y="4597310"/>
            <a:ext cx="6057037" cy="1477328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Wingdings" charset="0"/>
              <a:buNone/>
            </a:pP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Fast-Breaking Paper in Engineering by ISI Web of Science (Feb</a:t>
            </a:r>
            <a:r>
              <a:rPr lang="ja-JP" alt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’</a:t>
            </a: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04), Thomson Citation Laureate Award 2006, Current Classic and Most Highly Cited Paper (&gt;50,000+ Google Scholar citations)</a:t>
            </a:r>
            <a:endParaRPr lang="en-US" sz="1800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0BBC8A-498D-134E-91D5-F408A240448D}"/>
              </a:ext>
            </a:extLst>
          </p:cNvPr>
          <p:cNvSpPr txBox="1"/>
          <p:nvPr/>
        </p:nvSpPr>
        <p:spPr>
          <a:xfrm>
            <a:off x="2570295" y="6310119"/>
            <a:ext cx="761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Deb, K., Pratap. A, Agarwal, S., and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Meyarivan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T. (2002). A fast and elitist multi-objective genetic algorithm: NSGA-II. </a:t>
            </a:r>
            <a:r>
              <a:rPr lang="en-US" sz="1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IEEE Transaction on Evolutionary Computation,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6(2), 181–197</a:t>
            </a:r>
          </a:p>
        </p:txBody>
      </p:sp>
    </p:spTree>
    <p:extLst>
      <p:ext uri="{BB962C8B-B14F-4D97-AF65-F5344CB8AC3E}">
        <p14:creationId xmlns:p14="http://schemas.microsoft.com/office/powerpoint/2010/main" val="1676526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2389CE-9EA3-E74D-9699-64521BCA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NSGA-II Procedure</a:t>
            </a:r>
          </a:p>
        </p:txBody>
      </p:sp>
      <p:graphicFrame>
        <p:nvGraphicFramePr>
          <p:cNvPr id="6" name="Object 2">
            <a:extLst>
              <a:ext uri="{FF2B5EF4-FFF2-40B4-BE49-F238E27FC236}">
                <a16:creationId xmlns:a16="http://schemas.microsoft.com/office/drawing/2014/main" id="{4E949953-865E-FB4F-AD39-E9AD150A27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7699079"/>
              </p:ext>
            </p:extLst>
          </p:nvPr>
        </p:nvGraphicFramePr>
        <p:xfrm>
          <a:off x="1820863" y="2210121"/>
          <a:ext cx="6799514" cy="386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420217" imgH="2514286" progId="Paint.Picture">
                  <p:embed/>
                </p:oleObj>
              </mc:Choice>
              <mc:Fallback>
                <p:oleObj name="Bitmap Image" r:id="rId2" imgW="4420217" imgH="2514286" progId="Paint.Picture">
                  <p:embed/>
                  <p:pic>
                    <p:nvPicPr>
                      <p:cNvPr id="13517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0863" y="2210121"/>
                        <a:ext cx="6799514" cy="3867150"/>
                      </a:xfrm>
                      <a:prstGeom prst="rect">
                        <a:avLst/>
                      </a:prstGeom>
                      <a:noFill/>
                      <a:ln w="31750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1B665E-BF8E-D043-A34A-EB92DC0318A9}"/>
              </a:ext>
            </a:extLst>
          </p:cNvPr>
          <p:cNvSpPr txBox="1"/>
          <p:nvPr/>
        </p:nvSpPr>
        <p:spPr>
          <a:xfrm>
            <a:off x="587120" y="3886393"/>
            <a:ext cx="1233743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TS</a:t>
            </a:r>
            <a:r>
              <a:rPr lang="en-US" sz="1200" dirty="0">
                <a:solidFill>
                  <a:srgbClr val="FF0000"/>
                </a:solidFill>
              </a:rPr>
              <a:t>(R,CD), </a:t>
            </a:r>
            <a:r>
              <a:rPr lang="en-US" dirty="0" err="1"/>
              <a:t>Xover</a:t>
            </a:r>
            <a:r>
              <a:rPr lang="en-US" dirty="0"/>
              <a:t>, </a:t>
            </a:r>
            <a:r>
              <a:rPr lang="en-US" dirty="0" err="1"/>
              <a:t>Mut</a:t>
            </a:r>
            <a:endParaRPr lang="en-US" dirty="0"/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6BA0536B-7C3D-8544-A98F-09149F6A00C6}"/>
              </a:ext>
            </a:extLst>
          </p:cNvPr>
          <p:cNvSpPr/>
          <p:nvPr/>
        </p:nvSpPr>
        <p:spPr bwMode="auto">
          <a:xfrm rot="10800000" flipH="1">
            <a:off x="1273681" y="4797618"/>
            <a:ext cx="717424" cy="490855"/>
          </a:xfrm>
          <a:prstGeom prst="bentArrow">
            <a:avLst>
              <a:gd name="adj1" fmla="val 7022"/>
              <a:gd name="adj2" fmla="val 22753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91C3966C-1524-3F4A-BFAE-AB90043C8188}"/>
              </a:ext>
            </a:extLst>
          </p:cNvPr>
          <p:cNvSpPr/>
          <p:nvPr/>
        </p:nvSpPr>
        <p:spPr bwMode="auto">
          <a:xfrm rot="16200000" flipH="1">
            <a:off x="1326949" y="3253035"/>
            <a:ext cx="509547" cy="818767"/>
          </a:xfrm>
          <a:prstGeom prst="bentArrow">
            <a:avLst>
              <a:gd name="adj1" fmla="val 7022"/>
              <a:gd name="adj2" fmla="val 22753"/>
              <a:gd name="adj3" fmla="val 25000"/>
              <a:gd name="adj4" fmla="val 4375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6A722E-1C1C-694E-92D9-5018D4B92AA4}"/>
              </a:ext>
            </a:extLst>
          </p:cNvPr>
          <p:cNvSpPr txBox="1"/>
          <p:nvPr/>
        </p:nvSpPr>
        <p:spPr>
          <a:xfrm>
            <a:off x="8671493" y="2904726"/>
            <a:ext cx="119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</a:t>
            </a:r>
            <a:r>
              <a:rPr lang="en-US" dirty="0" err="1"/>
              <a:t>soln</a:t>
            </a:r>
            <a:r>
              <a:rPr lang="en-US" dirty="0"/>
              <a:t> has Rank </a:t>
            </a:r>
            <a:r>
              <a:rPr lang="en-US" i="1" dirty="0"/>
              <a:t>R</a:t>
            </a:r>
            <a:r>
              <a:rPr lang="en-US" dirty="0"/>
              <a:t> and Crowd. Dist. </a:t>
            </a:r>
            <a:r>
              <a:rPr lang="en-US" i="1" dirty="0"/>
              <a:t>CD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B4FF98-33EF-6C46-B4C3-73CB44FA0D7B}"/>
              </a:ext>
            </a:extLst>
          </p:cNvPr>
          <p:cNvSpPr txBox="1"/>
          <p:nvPr/>
        </p:nvSpPr>
        <p:spPr>
          <a:xfrm>
            <a:off x="8685781" y="410290"/>
            <a:ext cx="3462380" cy="2308324"/>
          </a:xfrm>
          <a:prstGeom prst="rect">
            <a:avLst/>
          </a:prstGeom>
          <a:solidFill>
            <a:schemeClr val="accent5">
              <a:lumMod val="90000"/>
              <a:alpha val="50000"/>
            </a:schemeClr>
          </a:solidFill>
          <a:ln w="12700">
            <a:solidFill>
              <a:srgbClr val="00009A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  <a:r>
              <a:rPr lang="en-US" baseline="-25000" dirty="0"/>
              <a:t>(R,CD)</a:t>
            </a:r>
            <a:r>
              <a:rPr lang="en-US" dirty="0"/>
              <a:t>(A,B):</a:t>
            </a:r>
          </a:p>
          <a:p>
            <a:r>
              <a:rPr lang="en-US" dirty="0"/>
              <a:t>  if R</a:t>
            </a:r>
            <a:r>
              <a:rPr lang="en-US" baseline="-25000" dirty="0"/>
              <a:t>A</a:t>
            </a:r>
            <a:r>
              <a:rPr lang="en-US" dirty="0"/>
              <a:t> &lt; R</a:t>
            </a:r>
            <a:r>
              <a:rPr lang="en-US" baseline="-25000" dirty="0"/>
              <a:t>B</a:t>
            </a:r>
            <a:r>
              <a:rPr lang="en-US" dirty="0"/>
              <a:t>, choose A</a:t>
            </a:r>
          </a:p>
          <a:p>
            <a:r>
              <a:rPr lang="en-US" dirty="0"/>
              <a:t>  if R</a:t>
            </a:r>
            <a:r>
              <a:rPr lang="en-US" baseline="-25000" dirty="0"/>
              <a:t>B</a:t>
            </a:r>
            <a:r>
              <a:rPr lang="en-US" dirty="0"/>
              <a:t> &lt; R</a:t>
            </a:r>
            <a:r>
              <a:rPr lang="en-US" baseline="-25000" dirty="0"/>
              <a:t>A</a:t>
            </a:r>
            <a:r>
              <a:rPr lang="en-US" dirty="0"/>
              <a:t>, choose B</a:t>
            </a:r>
          </a:p>
          <a:p>
            <a:r>
              <a:rPr lang="en-US" dirty="0"/>
              <a:t>  else //A &amp; B non-dominated </a:t>
            </a:r>
          </a:p>
          <a:p>
            <a:r>
              <a:rPr lang="en-US" dirty="0"/>
              <a:t>    if CD</a:t>
            </a:r>
            <a:r>
              <a:rPr lang="en-US" baseline="-25000" dirty="0"/>
              <a:t>A</a:t>
            </a:r>
            <a:r>
              <a:rPr lang="en-US" dirty="0"/>
              <a:t> &gt; CD</a:t>
            </a:r>
            <a:r>
              <a:rPr lang="en-US" baseline="-25000" dirty="0"/>
              <a:t>B</a:t>
            </a:r>
            <a:r>
              <a:rPr lang="en-US" dirty="0"/>
              <a:t>, choose A</a:t>
            </a:r>
          </a:p>
          <a:p>
            <a:r>
              <a:rPr lang="en-US" dirty="0"/>
              <a:t>    if CD</a:t>
            </a:r>
            <a:r>
              <a:rPr lang="en-US" baseline="-25000" dirty="0"/>
              <a:t>B</a:t>
            </a:r>
            <a:r>
              <a:rPr lang="en-US" dirty="0"/>
              <a:t> &gt; CD</a:t>
            </a:r>
            <a:r>
              <a:rPr lang="en-US" baseline="-25000" dirty="0"/>
              <a:t>A</a:t>
            </a:r>
            <a:r>
              <a:rPr lang="en-US" dirty="0"/>
              <a:t>, choose B</a:t>
            </a:r>
          </a:p>
          <a:p>
            <a:r>
              <a:rPr lang="en-US" dirty="0"/>
              <a:t>    else choose rand(A,B)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F9DF825E-CF62-3C4E-B166-1F1243356A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588" y="1244154"/>
            <a:ext cx="7055932" cy="82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AutoNum type="arabicPeriod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Elites are preserved</a:t>
            </a:r>
          </a:p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AutoNum type="arabicPeriod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Non-dominated solutions are emphasized</a:t>
            </a:r>
          </a:p>
          <a:p>
            <a:pPr>
              <a:lnSpc>
                <a:spcPct val="80000"/>
              </a:lnSpc>
              <a:buClr>
                <a:schemeClr val="tx2"/>
              </a:buClr>
              <a:buFont typeface="Wingdings" charset="0"/>
              <a:buNone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849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02B56A-11F1-A24C-9476-28DA320D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Outline of the Tutorial</a:t>
            </a:r>
            <a:endParaRPr lang="en-CN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DE10488-933B-A04C-B408-55BF2C43F7D5}"/>
              </a:ext>
            </a:extLst>
          </p:cNvPr>
          <p:cNvSpPr txBox="1">
            <a:spLocks/>
          </p:cNvSpPr>
          <p:nvPr/>
        </p:nvSpPr>
        <p:spPr bwMode="auto">
          <a:xfrm>
            <a:off x="467099" y="1896688"/>
            <a:ext cx="8497064" cy="458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EEACAE-6504-3E42-B0DA-BECB5706E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416272"/>
            <a:ext cx="10668000" cy="4267200"/>
          </a:xfrm>
        </p:spPr>
        <p:txBody>
          <a:bodyPr/>
          <a:lstStyle/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Multi-objective Optimization (MOO)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Evol</a:t>
            </a:r>
            <a:r>
              <a:rPr lang="en-US" sz="2400" dirty="0" err="1">
                <a:solidFill>
                  <a:srgbClr val="000000"/>
                </a:solidFill>
                <a:latin typeface="Verdana"/>
              </a:rPr>
              <a:t>utionary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 Multi-objective Optimization (EMO)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EMO Methods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</a:rPr>
              <a:t>EMO and Decision Making</a:t>
            </a: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endParaRPr lang="en-US" sz="2400" dirty="0">
              <a:solidFill>
                <a:srgbClr val="000000"/>
              </a:solidFill>
              <a:latin typeface="Verdana"/>
            </a:endParaRPr>
          </a:p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SzTx/>
              <a:buFont typeface="Wingdings" charset="0"/>
              <a:buChar char="o"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Verdana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891950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32D57B7-1081-6E46-A3CB-A963A6A0E2E4}"/>
              </a:ext>
            </a:extLst>
          </p:cNvPr>
          <p:cNvGrpSpPr/>
          <p:nvPr/>
        </p:nvGrpSpPr>
        <p:grpSpPr>
          <a:xfrm>
            <a:off x="6671730" y="1363204"/>
            <a:ext cx="4559300" cy="4442285"/>
            <a:chOff x="6671730" y="1363204"/>
            <a:chExt cx="4559300" cy="4442285"/>
          </a:xfrm>
        </p:grpSpPr>
        <p:pic>
          <p:nvPicPr>
            <p:cNvPr id="7" name="Picture 6" descr="Screen Shot 2011-11-21 at 9.58.44 AM.png">
              <a:extLst>
                <a:ext uri="{FF2B5EF4-FFF2-40B4-BE49-F238E27FC236}">
                  <a16:creationId xmlns:a16="http://schemas.microsoft.com/office/drawing/2014/main" id="{CBC8C489-7FE9-1348-A210-C351E0A3C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6469" y="2263776"/>
              <a:ext cx="3971925" cy="354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58F26BD8-91DD-FD47-938B-76BFC8487C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1730" y="1363204"/>
              <a:ext cx="4559300" cy="700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3000">
                  <a:solidFill>
                    <a:schemeClr val="tx1"/>
                  </a:solidFill>
                  <a:latin typeface="+mn-lt"/>
                  <a:ea typeface="ＭＳ Ｐゴシック" pitchFamily="-101" charset="-128"/>
                  <a:cs typeface="ＭＳ Ｐゴシック" pitchFamily="-101" charset="-128"/>
                </a:defRPr>
              </a:lvl1pPr>
              <a:lvl2pPr marL="908050" indent="-43656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6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2pPr>
              <a:lvl3pPr marL="1304925" indent="-3952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23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3pPr>
              <a:lvl4pPr marL="1693863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4pPr>
              <a:lvl5pPr marL="20939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5pPr>
              <a:lvl6pPr marL="25511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6pPr>
              <a:lvl7pPr marL="30083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7pPr>
              <a:lvl8pPr marL="34655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8pPr>
              <a:lvl9pPr marL="39227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9pPr>
            </a:lstStyle>
            <a:p>
              <a:pPr marL="514350" indent="-514350">
                <a:lnSpc>
                  <a:spcPct val="80000"/>
                </a:lnSpc>
                <a:buClr>
                  <a:schemeClr val="tx1"/>
                </a:buClr>
                <a:buFont typeface="+mj-lt"/>
                <a:buAutoNum type="arabicPeriod" startAt="2"/>
              </a:pPr>
              <a:r>
                <a:rPr lang="en-US" sz="2800" kern="0" dirty="0">
                  <a:effectLst>
                    <a:outerShdw blurRad="38100" dist="38100" dir="2700000" algn="tl">
                      <a:srgbClr val="DDDDDD"/>
                    </a:outerShdw>
                  </a:effectLst>
                  <a:latin typeface="Verdana" charset="0"/>
                  <a:ea typeface="ＭＳ Ｐゴシック" charset="0"/>
                  <a:cs typeface="ＭＳ Ｐゴシック" charset="0"/>
                </a:rPr>
                <a:t>Emphasize for less crowded points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10740E-5196-7540-AD64-D3AC56E9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NSGA-II Procedure (cont.)</a:t>
            </a:r>
          </a:p>
        </p:txBody>
      </p:sp>
      <p:pic>
        <p:nvPicPr>
          <p:cNvPr id="6" name="Content Placeholder 5" descr="Screen Shot 2011-11-21 at 9.52.03 AM.png">
            <a:extLst>
              <a:ext uri="{FF2B5EF4-FFF2-40B4-BE49-F238E27FC236}">
                <a16:creationId xmlns:a16="http://schemas.microsoft.com/office/drawing/2014/main" id="{FB4E7CC5-838F-1F44-9AE0-4D7D782E5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0970" y="2360614"/>
            <a:ext cx="4559300" cy="3581400"/>
          </a:xfrm>
        </p:spPr>
      </p:pic>
      <p:sp>
        <p:nvSpPr>
          <p:cNvPr id="8" name="Donut 7">
            <a:extLst>
              <a:ext uri="{FF2B5EF4-FFF2-40B4-BE49-F238E27FC236}">
                <a16:creationId xmlns:a16="http://schemas.microsoft.com/office/drawing/2014/main" id="{C85AF8B8-53AF-9048-B009-DD7A8407DC1B}"/>
              </a:ext>
            </a:extLst>
          </p:cNvPr>
          <p:cNvSpPr/>
          <p:nvPr/>
        </p:nvSpPr>
        <p:spPr bwMode="auto">
          <a:xfrm>
            <a:off x="7442732" y="2628901"/>
            <a:ext cx="377825" cy="376238"/>
          </a:xfrm>
          <a:prstGeom prst="donu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BAE86395-65D2-5148-9D5C-5C6002E9E05D}"/>
              </a:ext>
            </a:extLst>
          </p:cNvPr>
          <p:cNvSpPr/>
          <p:nvPr/>
        </p:nvSpPr>
        <p:spPr bwMode="auto">
          <a:xfrm>
            <a:off x="8538107" y="4151314"/>
            <a:ext cx="377825" cy="377825"/>
          </a:xfrm>
          <a:prstGeom prst="donu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0" name="Donut 9">
            <a:extLst>
              <a:ext uri="{FF2B5EF4-FFF2-40B4-BE49-F238E27FC236}">
                <a16:creationId xmlns:a16="http://schemas.microsoft.com/office/drawing/2014/main" id="{68785F90-BD3A-CC40-AB57-B29A9EE0CFD2}"/>
              </a:ext>
            </a:extLst>
          </p:cNvPr>
          <p:cNvSpPr/>
          <p:nvPr/>
        </p:nvSpPr>
        <p:spPr bwMode="auto">
          <a:xfrm>
            <a:off x="10136719" y="4706939"/>
            <a:ext cx="376238" cy="376237"/>
          </a:xfrm>
          <a:prstGeom prst="donut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A6BDDB-E608-3441-8BCA-6E79D26C36C8}"/>
              </a:ext>
            </a:extLst>
          </p:cNvPr>
          <p:cNvSpPr txBox="1"/>
          <p:nvPr/>
        </p:nvSpPr>
        <p:spPr>
          <a:xfrm>
            <a:off x="8474925" y="2459198"/>
            <a:ext cx="2458720" cy="671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additional parameters needed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7ECB071F-E6E3-E245-B23E-D14F92E13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970" y="1359585"/>
            <a:ext cx="455930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8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Emphasize for non-dominated points</a:t>
            </a:r>
          </a:p>
        </p:txBody>
      </p:sp>
    </p:spTree>
    <p:extLst>
      <p:ext uri="{BB962C8B-B14F-4D97-AF65-F5344CB8AC3E}">
        <p14:creationId xmlns:p14="http://schemas.microsoft.com/office/powerpoint/2010/main" val="97883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7BF2-DE20-CE4A-8329-6D5CE800E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 NSGA-II Simulations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D2AA1C-E721-7C4F-A7D4-FD6B16A15B23}"/>
              </a:ext>
            </a:extLst>
          </p:cNvPr>
          <p:cNvGrpSpPr/>
          <p:nvPr/>
        </p:nvGrpSpPr>
        <p:grpSpPr>
          <a:xfrm>
            <a:off x="916860" y="1336557"/>
            <a:ext cx="4683967" cy="4442014"/>
            <a:chOff x="538500" y="1336557"/>
            <a:chExt cx="4683967" cy="4442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824F62-5FAF-454A-8E69-E90631C95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500" y="2265595"/>
              <a:ext cx="4683967" cy="3512976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71DD0E7-AEDC-A34E-8747-3A8E9AE3E9BC}"/>
                </a:ext>
              </a:extLst>
            </p:cNvPr>
            <p:cNvSpPr txBox="1"/>
            <p:nvPr/>
          </p:nvSpPr>
          <p:spPr>
            <a:xfrm>
              <a:off x="760383" y="1336557"/>
              <a:ext cx="424020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Unconstrained 2-objective</a:t>
              </a:r>
            </a:p>
            <a:p>
              <a:pPr algn="ctr"/>
              <a:r>
                <a:rPr lang="en-US" sz="2400" dirty="0"/>
                <a:t>Problem ZDT1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CFC389E-6159-E24F-A01C-D2BB2C31FEB2}"/>
              </a:ext>
            </a:extLst>
          </p:cNvPr>
          <p:cNvGrpSpPr/>
          <p:nvPr/>
        </p:nvGrpSpPr>
        <p:grpSpPr>
          <a:xfrm>
            <a:off x="6562221" y="1336556"/>
            <a:ext cx="4683967" cy="4442015"/>
            <a:chOff x="6562221" y="1336556"/>
            <a:chExt cx="4683967" cy="44420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8083B05-0C7C-F44B-AE9A-30EE52425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2221" y="2265596"/>
              <a:ext cx="4683967" cy="35129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C041B8-88EF-104C-9B64-A063E8DD5E75}"/>
                </a:ext>
              </a:extLst>
            </p:cNvPr>
            <p:cNvSpPr txBox="1"/>
            <p:nvPr/>
          </p:nvSpPr>
          <p:spPr>
            <a:xfrm>
              <a:off x="6967648" y="1336556"/>
              <a:ext cx="387311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Constrained 2-objective</a:t>
              </a:r>
            </a:p>
            <a:p>
              <a:pPr algn="ctr"/>
              <a:r>
                <a:rPr lang="en-US" sz="2400" dirty="0"/>
                <a:t>Problem TNK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28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B067-0AC4-4647-B6BD-D894F666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EMO Does So Well?</a:t>
            </a:r>
          </a:p>
        </p:txBody>
      </p:sp>
      <p:graphicFrame>
        <p:nvGraphicFramePr>
          <p:cNvPr id="5" name="Object 2">
            <a:extLst>
              <a:ext uri="{FF2B5EF4-FFF2-40B4-BE49-F238E27FC236}">
                <a16:creationId xmlns:a16="http://schemas.microsoft.com/office/drawing/2014/main" id="{3C9E97DC-272F-F646-91E8-315F9EDB09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458147"/>
              </p:ext>
            </p:extLst>
          </p:nvPr>
        </p:nvGraphicFramePr>
        <p:xfrm>
          <a:off x="6781615" y="1530415"/>
          <a:ext cx="4513914" cy="379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943636" imgH="2476190" progId="Paint.Picture">
                  <p:embed/>
                </p:oleObj>
              </mc:Choice>
              <mc:Fallback>
                <p:oleObj name="Bitmap Image" r:id="rId2" imgW="2943636" imgH="2476190" progId="Paint.Picture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3C9E97DC-272F-F646-91E8-315F9EDB09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81615" y="1530415"/>
                        <a:ext cx="4513914" cy="37971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BE7CC344-CBFE-C140-9527-B0DB1D25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336022"/>
            <a:ext cx="5048789" cy="439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Population approach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suits well to find multiple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Niche-preservation methods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can be exploited to find diverse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Implicit parallelism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helps provide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Multiple applications of classical methods do not constitute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88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B067-0AC4-4647-B6BD-D894F666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Why EMO Does So Well?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E7CC344-CBFE-C140-9527-B0DB1D25E9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99" y="1336022"/>
            <a:ext cx="5048789" cy="4398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Population approach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suits well to find multiple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Niche-preservation methods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can be exploited to find diverse solutions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Implicit parallelism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helps provide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Multiple applications of classical methods do not constitute a parallel search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Wingdings" pitchFamily="2" charset="2"/>
              <a:buChar char="Ø"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5" descr="Picture 3">
            <a:extLst>
              <a:ext uri="{FF2B5EF4-FFF2-40B4-BE49-F238E27FC236}">
                <a16:creationId xmlns:a16="http://schemas.microsoft.com/office/drawing/2014/main" id="{C9A44CD7-1217-A443-AB81-3AC9FB18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2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19" y="154272"/>
            <a:ext cx="3734429" cy="297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Picture 2">
            <a:extLst>
              <a:ext uri="{FF2B5EF4-FFF2-40B4-BE49-F238E27FC236}">
                <a16:creationId xmlns:a16="http://schemas.microsoft.com/office/drawing/2014/main" id="{ACC048FB-8E0E-7F40-850E-D8C50392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949" y="3155163"/>
            <a:ext cx="3761418" cy="2971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C86D5-34C5-6843-8EA9-CCEB6772A372}"/>
              </a:ext>
            </a:extLst>
          </p:cNvPr>
          <p:cNvSpPr txBox="1"/>
          <p:nvPr/>
        </p:nvSpPr>
        <p:spPr>
          <a:xfrm>
            <a:off x="8518700" y="3586237"/>
            <a:ext cx="1714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NSGA-II with</a:t>
            </a:r>
          </a:p>
          <a:p>
            <a:r>
              <a:rPr lang="en-US" sz="1600" dirty="0">
                <a:solidFill>
                  <a:schemeClr val="accent2"/>
                </a:solidFill>
              </a:rPr>
              <a:t>A LS point</a:t>
            </a:r>
          </a:p>
        </p:txBody>
      </p:sp>
    </p:spTree>
    <p:extLst>
      <p:ext uri="{BB962C8B-B14F-4D97-AF65-F5344CB8AC3E}">
        <p14:creationId xmlns:p14="http://schemas.microsoft.com/office/powerpoint/2010/main" val="797862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6603945-3B94-1D43-A2D7-CD47B0046779}"/>
              </a:ext>
            </a:extLst>
          </p:cNvPr>
          <p:cNvGrpSpPr/>
          <p:nvPr/>
        </p:nvGrpSpPr>
        <p:grpSpPr>
          <a:xfrm>
            <a:off x="1285408" y="1628219"/>
            <a:ext cx="9922432" cy="3268901"/>
            <a:chOff x="1285408" y="1628219"/>
            <a:chExt cx="9922432" cy="32689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B03983C-74DE-A14B-BAFA-10C91B7BADEC}"/>
                </a:ext>
              </a:extLst>
            </p:cNvPr>
            <p:cNvSpPr/>
            <p:nvPr/>
          </p:nvSpPr>
          <p:spPr bwMode="auto">
            <a:xfrm>
              <a:off x="1285408" y="3262669"/>
              <a:ext cx="5186512" cy="689571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/>
            <a:p>
              <a:pPr algn="ctr">
                <a:defRPr/>
              </a:pPr>
              <a:endParaRPr lang="en-US" sz="1800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pic>
          <p:nvPicPr>
            <p:cNvPr id="5" name="Picture 4" descr="Screen Shot 2013-11-05 at 9.39.28 AM.png">
              <a:extLst>
                <a:ext uri="{FF2B5EF4-FFF2-40B4-BE49-F238E27FC236}">
                  <a16:creationId xmlns:a16="http://schemas.microsoft.com/office/drawing/2014/main" id="{FE9206A4-94C9-2D41-8D10-7638A571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8964" y="1628219"/>
              <a:ext cx="4308876" cy="32689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18C50B4-BC76-EF42-896F-0ACD094A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7472"/>
            <a:ext cx="5894160" cy="496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Multi-objective: {2,3} objectives</a:t>
            </a:r>
          </a:p>
          <a:p>
            <a:pPr>
              <a:buFont typeface="Wingdings" charset="0"/>
              <a:buBlip>
                <a:blip r:embed="rId3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Many-objective: &gt;3 objectives  </a:t>
            </a:r>
          </a:p>
          <a:p>
            <a:pPr>
              <a:buFont typeface="Wingdings" charset="0"/>
              <a:buBlip>
                <a:blip r:embed="rId3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3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EMO difficulties for many-obj. problems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Large fraction of population gets dominated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Dominant resistant </a:t>
            </a:r>
            <a:r>
              <a:rPr lang="en-US" sz="22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solns</a:t>
            </a: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.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Maintaining diversity difficult</a:t>
            </a:r>
          </a:p>
          <a:p>
            <a:pPr marL="927100" lvl="1" indent="-457200">
              <a:buFont typeface="Wingdings" charset="0"/>
              <a:buNone/>
              <a:defRPr/>
            </a:pPr>
            <a:endParaRPr lang="en-US" sz="19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defRPr/>
            </a:pPr>
            <a:endParaRPr lang="en-US" sz="21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589FE-5426-A648-BE08-71188D1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Many-Objective Optimization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30855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B03983C-74DE-A14B-BAFA-10C91B7BADEC}"/>
              </a:ext>
            </a:extLst>
          </p:cNvPr>
          <p:cNvSpPr/>
          <p:nvPr/>
        </p:nvSpPr>
        <p:spPr bwMode="auto">
          <a:xfrm>
            <a:off x="1285408" y="4014509"/>
            <a:ext cx="5186512" cy="78101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pPr algn="ctr">
              <a:defRPr/>
            </a:pPr>
            <a:endParaRPr lang="en-US" sz="180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8C50B4-BC76-EF42-896F-0ACD094AD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8000"/>
            <a:ext cx="5894160" cy="4967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Multi-objective: {2,3} objectives</a:t>
            </a:r>
          </a:p>
          <a:p>
            <a:pPr>
              <a:buFont typeface="Wingdings" charset="0"/>
              <a:buBlip>
                <a:blip r:embed="rId2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Many-objective: &gt;3 objectives  </a:t>
            </a:r>
          </a:p>
          <a:p>
            <a:pPr>
              <a:buFont typeface="Wingdings" charset="0"/>
              <a:buBlip>
                <a:blip r:embed="rId2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EMO difficulties for many-obj. problems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Large fraction of population gets dominated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Dominant resistant </a:t>
            </a:r>
            <a:r>
              <a:rPr lang="en-US" sz="22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solns</a:t>
            </a: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.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Maintaining diversity difficult</a:t>
            </a:r>
          </a:p>
          <a:p>
            <a:pPr marL="927100" lvl="1" indent="-457200">
              <a:buFont typeface="Wingdings" charset="0"/>
              <a:buNone/>
              <a:defRPr/>
            </a:pPr>
            <a:endParaRPr lang="en-US" sz="19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defRPr/>
            </a:pPr>
            <a:endParaRPr lang="en-US" sz="21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589FE-5426-A648-BE08-71188D1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Many-Objective Optimization</a:t>
            </a:r>
            <a:endParaRPr lang="en-CN" dirty="0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B670BD95-AFA2-B741-A6A8-F77DF2F6E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201" y="1451087"/>
            <a:ext cx="4098032" cy="41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13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89FE-5426-A648-BE08-71188D12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Many-Objective Optimization</a:t>
            </a:r>
            <a:endParaRPr lang="en-C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670F62-A7EA-AB47-B003-54BF25FB8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8000"/>
            <a:ext cx="8486828" cy="4552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Multi-objective: {2,3} objectives</a:t>
            </a:r>
          </a:p>
          <a:p>
            <a:pPr>
              <a:buFont typeface="Wingdings" charset="0"/>
              <a:buBlip>
                <a:blip r:embed="rId2"/>
              </a:buBlip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Many-objective: &gt;3 objectives  </a:t>
            </a:r>
          </a:p>
          <a:p>
            <a:pPr marL="0" indent="0">
              <a:buNone/>
              <a:defRPr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  <a:defRPr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EMO difficulties for many-obj. problems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Large fraction of population gets dominated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Dominant resistant </a:t>
            </a:r>
            <a:r>
              <a:rPr lang="en-US" sz="22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solns</a:t>
            </a: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.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Maintaining diversity difficult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Recombination operator inefficient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Representation of PO front requires exponentially more points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Performance measures difficult to compute</a:t>
            </a:r>
          </a:p>
          <a:p>
            <a:pPr marL="927100" lvl="1" indent="-457200">
              <a:buFont typeface="Verdana" charset="0"/>
              <a:buAutoNum type="arabicPeriod"/>
              <a:defRPr/>
            </a:pPr>
            <a:r>
              <a:rPr lang="en-US" sz="22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Visualization is difficult</a:t>
            </a:r>
          </a:p>
          <a:p>
            <a:pPr marL="927100" lvl="1" indent="-457200">
              <a:buFont typeface="Wingdings" charset="0"/>
              <a:buNone/>
              <a:defRPr/>
            </a:pPr>
            <a:endParaRPr lang="en-US" sz="19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defRPr/>
            </a:pPr>
            <a:endParaRPr lang="en-US" sz="21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578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Screen Shot 2012-07-15 at 2.24.44 PM.png">
            <a:extLst>
              <a:ext uri="{FF2B5EF4-FFF2-40B4-BE49-F238E27FC236}">
                <a16:creationId xmlns:a16="http://schemas.microsoft.com/office/drawing/2014/main" id="{DA4B9C78-DBF0-E74A-9E5D-A554AAB7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836" y="3469192"/>
            <a:ext cx="3199445" cy="263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B4313-6771-BD4D-8BC6-AF8BD34A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Decomposition Based EMO:MOEA/D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ABDD2-60F0-BD4F-99FA-B01C80C7E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996" y="997585"/>
            <a:ext cx="3249212" cy="263715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CD498CE-4D30-7245-9D12-CEFA81BD7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04247"/>
            <a:ext cx="5376000" cy="459265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200" dirty="0"/>
              <a:t>Multiple reference lines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Random association at first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Points from neighboring (</a:t>
            </a:r>
            <a:r>
              <a:rPr lang="en-US" sz="2200" i="1" dirty="0"/>
              <a:t>T</a:t>
            </a:r>
            <a:r>
              <a:rPr lang="en-US" sz="2200" dirty="0"/>
              <a:t>) lines are mated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 err="1"/>
              <a:t>Offsprings</a:t>
            </a:r>
            <a:r>
              <a:rPr lang="en-US" sz="2200" dirty="0"/>
              <a:t> are associated with a line based on min.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 </a:t>
            </a:r>
          </a:p>
          <a:p>
            <a:pPr lvl="1">
              <a:buFont typeface="Wingdings" pitchFamily="2" charset="2"/>
              <a:buChar char="q"/>
            </a:pPr>
            <a:endParaRPr lang="en-US" sz="600" dirty="0"/>
          </a:p>
          <a:p>
            <a:pPr lvl="1">
              <a:buFont typeface="Wingdings" pitchFamily="2" charset="2"/>
              <a:buChar char="q"/>
            </a:pPr>
            <a:r>
              <a:rPr lang="en-US" sz="2200" dirty="0"/>
              <a:t> </a:t>
            </a:r>
          </a:p>
          <a:p>
            <a:pPr>
              <a:buFont typeface="Wingdings" pitchFamily="2" charset="2"/>
              <a:buChar char="Ø"/>
            </a:pPr>
            <a:endParaRPr lang="en-US" sz="600" dirty="0"/>
          </a:p>
          <a:p>
            <a:pPr>
              <a:buFont typeface="Wingdings" pitchFamily="2" charset="2"/>
              <a:buChar char="Ø"/>
            </a:pPr>
            <a:r>
              <a:rPr lang="en-US" sz="2200" dirty="0"/>
              <a:t>Offspring can replace </a:t>
            </a:r>
            <a:r>
              <a:rPr lang="en-US" sz="2200" i="1" dirty="0"/>
              <a:t>r</a:t>
            </a:r>
            <a:r>
              <a:rPr lang="en-US" sz="2200" dirty="0"/>
              <a:t> parents</a:t>
            </a:r>
          </a:p>
          <a:p>
            <a:pPr>
              <a:buFont typeface="Wingdings" pitchFamily="2" charset="2"/>
              <a:buChar char="Ø"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2A8F44-7E2A-D043-AA16-BC13640AB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51" y="4510248"/>
            <a:ext cx="3558012" cy="5510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8E1D97-2026-0C48-913B-0C01B9A06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58" y="3986785"/>
            <a:ext cx="2155566" cy="489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325925-A7A7-9140-98D3-54C40AC0E89F}"/>
              </a:ext>
            </a:extLst>
          </p:cNvPr>
          <p:cNvSpPr txBox="1"/>
          <p:nvPr/>
        </p:nvSpPr>
        <p:spPr>
          <a:xfrm>
            <a:off x="720000" y="5695016"/>
            <a:ext cx="866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Original study to 2-3 obj.</a:t>
            </a:r>
            <a:r>
              <a:rPr lang="zh-CN" altLang="en-US" sz="2400" dirty="0">
                <a:solidFill>
                  <a:schemeClr val="accent2"/>
                </a:solidFill>
              </a:rPr>
              <a:t>  </a:t>
            </a:r>
            <a:r>
              <a:rPr lang="en-US" altLang="zh-CN" sz="2400" dirty="0">
                <a:solidFill>
                  <a:schemeClr val="accent2"/>
                </a:solidFill>
              </a:rPr>
              <a:t>Additional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>
                <a:solidFill>
                  <a:schemeClr val="accent2"/>
                </a:solidFill>
              </a:rPr>
              <a:t>Param: </a:t>
            </a:r>
            <a:r>
              <a:rPr lang="en-US" sz="2400" i="1" dirty="0">
                <a:solidFill>
                  <a:schemeClr val="accent2"/>
                </a:solidFill>
              </a:rPr>
              <a:t>T</a:t>
            </a:r>
            <a:r>
              <a:rPr lang="en-US" sz="2400" dirty="0">
                <a:solidFill>
                  <a:schemeClr val="accent2"/>
                </a:solidFill>
              </a:rPr>
              <a:t>, 𝛳</a:t>
            </a:r>
            <a:r>
              <a:rPr lang="en-US" sz="2400" i="1" dirty="0">
                <a:solidFill>
                  <a:schemeClr val="accent2"/>
                </a:solidFill>
              </a:rPr>
              <a:t>, 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924760-9E1E-2042-AE81-F7503C619264}"/>
              </a:ext>
            </a:extLst>
          </p:cNvPr>
          <p:cNvSpPr txBox="1"/>
          <p:nvPr/>
        </p:nvSpPr>
        <p:spPr>
          <a:xfrm>
            <a:off x="2625158" y="6328730"/>
            <a:ext cx="719001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Zhang, Q., &amp; Li, H. (2007). MOEA/D: A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multiobjective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evolutionary algorithm based on decomposition. 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11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(6), 712-731.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564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99054-B4E6-8F4A-9515-748CAF765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SMS-MOEA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9A6304D-DE27-1E4C-A9F3-EBEB0937B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324770"/>
            <a:ext cx="5965319" cy="4774579"/>
          </a:xfrm>
          <a:solidFill>
            <a:schemeClr val="bg1"/>
          </a:solidFill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2800" b="1" dirty="0">
                <a:solidFill>
                  <a:srgbClr val="00009A"/>
                </a:solidFill>
                <a:latin typeface="Calibri" charset="0"/>
                <a:ea typeface="ＭＳ Ｐゴシック" charset="0"/>
                <a:cs typeface="ＭＳ Ｐゴシック" charset="0"/>
              </a:rPr>
              <a:t>Steady-state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EMO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Multi-objective converted to a single-obj. optimization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Every ND point is computed for its </a:t>
            </a:r>
            <a:r>
              <a:rPr lang="en-US" sz="2800" b="1" dirty="0" err="1">
                <a:solidFill>
                  <a:srgbClr val="00009A"/>
                </a:solidFill>
                <a:latin typeface="Calibri" charset="0"/>
                <a:ea typeface="ＭＳ Ｐゴシック" charset="0"/>
                <a:cs typeface="ＭＳ Ｐゴシック" charset="0"/>
              </a:rPr>
              <a:t>hypervolume</a:t>
            </a:r>
            <a:r>
              <a:rPr lang="en-US" sz="2800" b="1" dirty="0">
                <a:solidFill>
                  <a:srgbClr val="00009A"/>
                </a:solidFill>
                <a:latin typeface="Calibri" charset="0"/>
                <a:ea typeface="ＭＳ Ｐゴシック" charset="0"/>
                <a:cs typeface="ＭＳ Ｐゴシック" charset="0"/>
              </a:rPr>
              <a:t> contribution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The worst one is deleted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Original Study: 2 and 3-obj problems with success</a:t>
            </a:r>
          </a:p>
          <a:p>
            <a:pPr>
              <a:buFont typeface="Wingdings" pitchFamily="2" charset="2"/>
              <a:buChar char="Ø"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Use sample-based </a:t>
            </a:r>
            <a:r>
              <a:rPr lang="en-US" sz="2800" dirty="0" err="1">
                <a:latin typeface="Calibri" charset="0"/>
                <a:ea typeface="ＭＳ Ｐゴシック" charset="0"/>
                <a:cs typeface="ＭＳ Ｐゴシック" charset="0"/>
              </a:rPr>
              <a:t>hypervolume</a:t>
            </a: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 metric for &gt;3 objectives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38F82E-2024-134B-B262-966D72432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794" y="1861576"/>
            <a:ext cx="5642891" cy="3426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370DB-CBBC-1841-B17E-E0D151DF278C}"/>
              </a:ext>
            </a:extLst>
          </p:cNvPr>
          <p:cNvSpPr txBox="1"/>
          <p:nvPr/>
        </p:nvSpPr>
        <p:spPr>
          <a:xfrm>
            <a:off x="2411894" y="6328730"/>
            <a:ext cx="7641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Beume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N.,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Naujoks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B., &amp; Emmerich, M. (2007). SMS-EMOA: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Multiobjective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selection based on dominated hypervolume. 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European Journal of Operational Research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 181(3), 1653-1669.</a:t>
            </a:r>
          </a:p>
        </p:txBody>
      </p:sp>
    </p:spTree>
    <p:extLst>
      <p:ext uri="{BB962C8B-B14F-4D97-AF65-F5344CB8AC3E}">
        <p14:creationId xmlns:p14="http://schemas.microsoft.com/office/powerpoint/2010/main" val="2173863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0: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Supply of Reference Points</a:t>
            </a:r>
            <a:endParaRPr lang="en-CN" sz="32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C4FEB3-B92D-DE47-93BE-AAAA604BCB3D}"/>
              </a:ext>
            </a:extLst>
          </p:cNvPr>
          <p:cNvGrpSpPr/>
          <p:nvPr/>
        </p:nvGrpSpPr>
        <p:grpSpPr>
          <a:xfrm>
            <a:off x="6900724" y="1847605"/>
            <a:ext cx="5267831" cy="3608164"/>
            <a:chOff x="6749998" y="1747122"/>
            <a:chExt cx="5267831" cy="3608164"/>
          </a:xfrm>
        </p:grpSpPr>
        <p:pic>
          <p:nvPicPr>
            <p:cNvPr id="6" name="Picture 12" descr="Screen Shot 2012-07-15 at 2.38.22 PM.png">
              <a:extLst>
                <a:ext uri="{FF2B5EF4-FFF2-40B4-BE49-F238E27FC236}">
                  <a16:creationId xmlns:a16="http://schemas.microsoft.com/office/drawing/2014/main" id="{BF1BC145-A1C7-B44A-ADAC-AA38D063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9998" y="1747122"/>
              <a:ext cx="5267831" cy="3146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14">
              <a:extLst>
                <a:ext uri="{FF2B5EF4-FFF2-40B4-BE49-F238E27FC236}">
                  <a16:creationId xmlns:a16="http://schemas.microsoft.com/office/drawing/2014/main" id="{A2B94E4F-1122-7546-8DF0-27EC44B6EF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60719" y="4893324"/>
              <a:ext cx="2846387" cy="46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 dirty="0">
                  <a:solidFill>
                    <a:srgbClr val="000000"/>
                  </a:solidFill>
                </a:rPr>
                <a:t>p=4, M=3, H=15</a:t>
              </a: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no preference, use Das-and-Dennis’s approach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# pts.: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supply a preferred set of reference points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Points are given on the </a:t>
            </a:r>
            <a:r>
              <a:rPr lang="en-US" altLang="x-none" sz="2600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normalized hyper-plane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Any other structured set of points can also be supplied</a:t>
            </a:r>
          </a:p>
        </p:txBody>
      </p:sp>
      <p:pic>
        <p:nvPicPr>
          <p:cNvPr id="10" name="Picture 13" descr="Screen Shot 2012-07-15 at 2.38.54 PM.png">
            <a:extLst>
              <a:ext uri="{FF2B5EF4-FFF2-40B4-BE49-F238E27FC236}">
                <a16:creationId xmlns:a16="http://schemas.microsoft.com/office/drawing/2014/main" id="{DBCCDB7F-00EC-E744-9ED6-A301F6D8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77" y="2723874"/>
            <a:ext cx="20859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</p:spTree>
    <p:extLst>
      <p:ext uri="{BB962C8B-B14F-4D97-AF65-F5344CB8AC3E}">
        <p14:creationId xmlns:p14="http://schemas.microsoft.com/office/powerpoint/2010/main" val="350995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7B4-CAC5-0A4D-BA72-ED9AEED2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Multi-Objective Optimization: </a:t>
            </a:r>
            <a:r>
              <a:rPr lang="en-US" i="1" dirty="0">
                <a:solidFill>
                  <a:schemeClr val="tx1"/>
                </a:solidFill>
              </a:rPr>
              <a:t>Basics</a:t>
            </a:r>
            <a:endParaRPr lang="en-CN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FE1E204-4173-604F-96C2-73C1087D4F54}"/>
              </a:ext>
            </a:extLst>
          </p:cNvPr>
          <p:cNvGrpSpPr/>
          <p:nvPr/>
        </p:nvGrpSpPr>
        <p:grpSpPr>
          <a:xfrm>
            <a:off x="8310159" y="1419610"/>
            <a:ext cx="3346830" cy="3518172"/>
            <a:chOff x="8471936" y="2122541"/>
            <a:chExt cx="2613025" cy="3130550"/>
          </a:xfrm>
        </p:grpSpPr>
        <p:pic>
          <p:nvPicPr>
            <p:cNvPr id="26" name="Picture 11" descr="Screen Shot 2011-11-24 at 7.38.11 PM.png">
              <a:extLst>
                <a:ext uri="{FF2B5EF4-FFF2-40B4-BE49-F238E27FC236}">
                  <a16:creationId xmlns:a16="http://schemas.microsoft.com/office/drawing/2014/main" id="{4B291D07-A004-B942-9A67-B98B58E82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0511" y="2474966"/>
              <a:ext cx="2552700" cy="277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2A7A07F-1185-F34E-AE27-4F371E4EC730}"/>
                </a:ext>
              </a:extLst>
            </p:cNvPr>
            <p:cNvSpPr txBox="1"/>
            <p:nvPr/>
          </p:nvSpPr>
          <p:spPr>
            <a:xfrm>
              <a:off x="8471936" y="2122541"/>
              <a:ext cx="2613025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Have you wondered?</a:t>
              </a:r>
            </a:p>
          </p:txBody>
        </p:sp>
      </p:grpSp>
      <p:sp>
        <p:nvSpPr>
          <p:cNvPr id="19" name="Rectangle 3">
            <a:extLst>
              <a:ext uri="{FF2B5EF4-FFF2-40B4-BE49-F238E27FC236}">
                <a16:creationId xmlns:a16="http://schemas.microsoft.com/office/drawing/2014/main" id="{64951AB6-818F-2D42-A77E-F993A68BA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3647" y="1419610"/>
            <a:ext cx="4989512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Bueno, Bonito, </a:t>
            </a:r>
            <a:r>
              <a:rPr lang="en-US" sz="26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Barato</a:t>
            </a: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2D628EDA-569C-5F4E-84E3-82256342A3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721279"/>
              </p:ext>
            </p:extLst>
          </p:nvPr>
        </p:nvGraphicFramePr>
        <p:xfrm>
          <a:off x="840772" y="1933960"/>
          <a:ext cx="5702300" cy="387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495238" imgH="3057143" progId="Paint.Picture">
                  <p:embed/>
                </p:oleObj>
              </mc:Choice>
              <mc:Fallback>
                <p:oleObj name="Bitmap Image" r:id="rId4" imgW="4495238" imgH="3057143" progId="Paint.Picture">
                  <p:embed/>
                  <p:pic>
                    <p:nvPicPr>
                      <p:cNvPr id="9933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772" y="1933960"/>
                        <a:ext cx="5702300" cy="387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A50DF-807D-2941-BB6F-75535CE0867B}"/>
              </a:ext>
            </a:extLst>
          </p:cNvPr>
          <p:cNvGrpSpPr/>
          <p:nvPr/>
        </p:nvGrpSpPr>
        <p:grpSpPr>
          <a:xfrm>
            <a:off x="2679097" y="3162685"/>
            <a:ext cx="4016375" cy="1060450"/>
            <a:chOff x="2679097" y="3162685"/>
            <a:chExt cx="4016375" cy="106045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3F2E716-93A4-9D4D-9E45-0C4571A862EF}"/>
                </a:ext>
              </a:extLst>
            </p:cNvPr>
            <p:cNvSpPr txBox="1"/>
            <p:nvPr/>
          </p:nvSpPr>
          <p:spPr>
            <a:xfrm>
              <a:off x="4817459" y="3853247"/>
              <a:ext cx="1878013" cy="36988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A doomed car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E0B6999-0B7E-BC42-BC89-314CEAEFE891}"/>
                </a:ext>
              </a:extLst>
            </p:cNvPr>
            <p:cNvSpPr txBox="1"/>
            <p:nvPr/>
          </p:nvSpPr>
          <p:spPr>
            <a:xfrm rot="18966417">
              <a:off x="2679097" y="3162685"/>
              <a:ext cx="167322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Efficient cars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DF133D-2A33-DF43-BA2A-84F52EFF98AE}"/>
              </a:ext>
            </a:extLst>
          </p:cNvPr>
          <p:cNvGrpSpPr/>
          <p:nvPr/>
        </p:nvGrpSpPr>
        <p:grpSpPr>
          <a:xfrm>
            <a:off x="2791809" y="3350010"/>
            <a:ext cx="5357813" cy="1538287"/>
            <a:chOff x="2791809" y="3350010"/>
            <a:chExt cx="5357813" cy="15382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739C18-297A-734F-ACB6-62A5536370D5}"/>
                </a:ext>
              </a:extLst>
            </p:cNvPr>
            <p:cNvSpPr txBox="1"/>
            <p:nvPr/>
          </p:nvSpPr>
          <p:spPr>
            <a:xfrm>
              <a:off x="5809647" y="4519997"/>
              <a:ext cx="2339975" cy="3683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A </a:t>
              </a:r>
              <a:r>
                <a:rPr lang="ja-JP" alt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“</a:t>
              </a:r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Dominated</a:t>
              </a:r>
              <a:r>
                <a:rPr lang="ja-JP" alt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”</a:t>
              </a:r>
              <a:r>
                <a:rPr lang="en-US" sz="180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car</a:t>
              </a:r>
            </a:p>
          </p:txBody>
        </p:sp>
        <p:sp>
          <p:nvSpPr>
            <p:cNvPr id="24" name="Bent-Up Arrow 23">
              <a:extLst>
                <a:ext uri="{FF2B5EF4-FFF2-40B4-BE49-F238E27FC236}">
                  <a16:creationId xmlns:a16="http://schemas.microsoft.com/office/drawing/2014/main" id="{15DAD25D-4CAE-4D46-8525-8BD1BFB22C19}"/>
                </a:ext>
              </a:extLst>
            </p:cNvPr>
            <p:cNvSpPr/>
            <p:nvPr/>
          </p:nvSpPr>
          <p:spPr bwMode="auto">
            <a:xfrm rot="5400000">
              <a:off x="5341335" y="4302509"/>
              <a:ext cx="673100" cy="377825"/>
            </a:xfrm>
            <a:prstGeom prst="bentUpArrow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/>
            <a:p>
              <a:endParaRPr lang="en-US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934F86F-9C39-C342-873B-15337DEB330F}"/>
                </a:ext>
              </a:extLst>
            </p:cNvPr>
            <p:cNvSpPr txBox="1"/>
            <p:nvPr/>
          </p:nvSpPr>
          <p:spPr>
            <a:xfrm rot="19041031">
              <a:off x="2791809" y="3350010"/>
              <a:ext cx="2136775" cy="369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en-US" sz="1800" dirty="0"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Non-inferior cars</a:t>
              </a: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0C968662-E372-684F-8289-A0CC6EFECD21}"/>
              </a:ext>
            </a:extLst>
          </p:cNvPr>
          <p:cNvSpPr/>
          <p:nvPr/>
        </p:nvSpPr>
        <p:spPr bwMode="auto">
          <a:xfrm>
            <a:off x="2074259" y="2267335"/>
            <a:ext cx="166688" cy="179387"/>
          </a:xfrm>
          <a:prstGeom prst="ellipse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b"/>
          <a:lstStyle/>
          <a:p>
            <a:endParaRPr lang="en-US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D20432-D538-7140-94B0-FE317A22B47E}"/>
              </a:ext>
            </a:extLst>
          </p:cNvPr>
          <p:cNvSpPr txBox="1"/>
          <p:nvPr/>
        </p:nvSpPr>
        <p:spPr>
          <a:xfrm>
            <a:off x="1610709" y="2513397"/>
            <a:ext cx="490538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800">
                <a:effectLst>
                  <a:outerShdw blurRad="38100" dist="38100" dir="2700000" algn="tl">
                    <a:srgbClr val="DDDDDD"/>
                  </a:outerShdw>
                </a:effectLst>
              </a:rPr>
              <a:t>3B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2BA03F-8B88-7E49-90A8-FA788EF9B682}"/>
              </a:ext>
            </a:extLst>
          </p:cNvPr>
          <p:cNvSpPr txBox="1"/>
          <p:nvPr/>
        </p:nvSpPr>
        <p:spPr>
          <a:xfrm>
            <a:off x="5627084" y="1306897"/>
            <a:ext cx="795338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Good,</a:t>
            </a:r>
          </a:p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nice,</a:t>
            </a:r>
          </a:p>
          <a:p>
            <a:r>
              <a:rPr lang="en-US" sz="1600">
                <a:effectLst>
                  <a:outerShdw blurRad="38100" dist="38100" dir="2700000" algn="tl">
                    <a:srgbClr val="DDDDDD"/>
                  </a:outerShdw>
                </a:effectLst>
              </a:rPr>
              <a:t>cheap</a:t>
            </a:r>
          </a:p>
        </p:txBody>
      </p:sp>
      <p:cxnSp>
        <p:nvCxnSpPr>
          <p:cNvPr id="32" name="Straight Connector 19">
            <a:extLst>
              <a:ext uri="{FF2B5EF4-FFF2-40B4-BE49-F238E27FC236}">
                <a16:creationId xmlns:a16="http://schemas.microsoft.com/office/drawing/2014/main" id="{0AE4FFB2-B5E0-1841-8613-54EE8EFB92D1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 flipV="1">
            <a:off x="2102834" y="2334010"/>
            <a:ext cx="3046413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3" name="Straight Connector 21">
            <a:extLst>
              <a:ext uri="{FF2B5EF4-FFF2-40B4-BE49-F238E27FC236}">
                <a16:creationId xmlns:a16="http://schemas.microsoft.com/office/drawing/2014/main" id="{95C8A8D7-6B6E-9045-8E12-D2C0A58E918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975709" y="3486535"/>
            <a:ext cx="2332037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4024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0: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Supply of Reference Points</a:t>
            </a:r>
            <a:endParaRPr lang="en-CN" sz="3200" dirty="0"/>
          </a:p>
        </p:txBody>
      </p:sp>
      <p:pic>
        <p:nvPicPr>
          <p:cNvPr id="6" name="Picture 12" descr="Screen Shot 2012-07-15 at 2.38.22 PM.png">
            <a:extLst>
              <a:ext uri="{FF2B5EF4-FFF2-40B4-BE49-F238E27FC236}">
                <a16:creationId xmlns:a16="http://schemas.microsoft.com/office/drawing/2014/main" id="{BF1BC145-A1C7-B44A-ADAC-AA38D0630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967" y="1516442"/>
            <a:ext cx="3456110" cy="2064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14">
            <a:extLst>
              <a:ext uri="{FF2B5EF4-FFF2-40B4-BE49-F238E27FC236}">
                <a16:creationId xmlns:a16="http://schemas.microsoft.com/office/drawing/2014/main" id="{A2B94E4F-1122-7546-8DF0-27EC44B6E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835" y="3488162"/>
            <a:ext cx="173637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1pPr>
            <a:lvl2pPr marL="37931725" indent="-37474525"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2pPr>
            <a:lvl3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3pPr>
            <a:lvl4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4pPr>
            <a:lvl5pPr eaLnBrk="0" hangingPunct="0"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Verdana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x-none" sz="1400" dirty="0">
                <a:solidFill>
                  <a:srgbClr val="000000"/>
                </a:solidFill>
              </a:rPr>
              <a:t>p=4, M=3, H=15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no preference, use Das-and-Dennis’s approach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# pts.: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supply a preferred set of reference points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Points are given on the </a:t>
            </a:r>
            <a:r>
              <a:rPr lang="en-US" altLang="x-none" sz="2600" kern="0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normalized hyper-plane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Any other structured set of points can also be supplied</a:t>
            </a:r>
          </a:p>
        </p:txBody>
      </p:sp>
      <p:pic>
        <p:nvPicPr>
          <p:cNvPr id="10" name="Picture 13" descr="Screen Shot 2012-07-15 at 2.38.54 PM.png">
            <a:extLst>
              <a:ext uri="{FF2B5EF4-FFF2-40B4-BE49-F238E27FC236}">
                <a16:creationId xmlns:a16="http://schemas.microsoft.com/office/drawing/2014/main" id="{DBCCDB7F-00EC-E744-9ED6-A301F6D82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477" y="2723874"/>
            <a:ext cx="2085975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E1AAF8E-510E-9C41-B15A-49C78AF3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967" y="3745844"/>
            <a:ext cx="3456110" cy="23295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043184-C728-4A4C-9A09-09096EEEDE3D}"/>
              </a:ext>
            </a:extLst>
          </p:cNvPr>
          <p:cNvSpPr txBox="1"/>
          <p:nvPr/>
        </p:nvSpPr>
        <p:spPr>
          <a:xfrm>
            <a:off x="7173941" y="4181738"/>
            <a:ext cx="1972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Uniform</a:t>
            </a:r>
          </a:p>
          <a:p>
            <a:r>
              <a:rPr lang="en-US" dirty="0"/>
              <a:t>Unit-simplex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(Blank and Deb, 2020)</a:t>
            </a:r>
          </a:p>
        </p:txBody>
      </p:sp>
    </p:spTree>
    <p:extLst>
      <p:ext uri="{BB962C8B-B14F-4D97-AF65-F5344CB8AC3E}">
        <p14:creationId xmlns:p14="http://schemas.microsoft.com/office/powerpoint/2010/main" val="2979016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1: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Identification of Non-dominated Fronts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727200"/>
            <a:ext cx="6343409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Parent and offspring population combined to R</a:t>
            </a: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Non-dominated sorting of R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Collect and save fronts 1 to l to S, delete other fronts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If |S|=N, P</a:t>
            </a:r>
            <a:r>
              <a:rPr lang="en-US" altLang="x-none" sz="2600" baseline="-25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t+1 </a:t>
            </a: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= S, go to next iteration</a:t>
            </a:r>
            <a:endParaRPr lang="en-US" altLang="x-none" sz="2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Else, P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t+1 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= {F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1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,…,F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l-1</a:t>
            </a: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}, remaining pts chosen from F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l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4201DD-B39E-0E49-915A-818899DF7E05}"/>
              </a:ext>
            </a:extLst>
          </p:cNvPr>
          <p:cNvGrpSpPr/>
          <p:nvPr/>
        </p:nvGrpSpPr>
        <p:grpSpPr>
          <a:xfrm>
            <a:off x="7332628" y="2068321"/>
            <a:ext cx="4323460" cy="3919506"/>
            <a:chOff x="5443538" y="1736725"/>
            <a:chExt cx="3602037" cy="3265488"/>
          </a:xfrm>
        </p:grpSpPr>
        <p:pic>
          <p:nvPicPr>
            <p:cNvPr id="15" name="Picture 7" descr="Screen Shot 2012-07-15 at 2.09.15 PM.png">
              <a:extLst>
                <a:ext uri="{FF2B5EF4-FFF2-40B4-BE49-F238E27FC236}">
                  <a16:creationId xmlns:a16="http://schemas.microsoft.com/office/drawing/2014/main" id="{F6971F7D-B8AB-8246-B369-038D87DC9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3538" y="1736725"/>
              <a:ext cx="3602037" cy="274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7EABB7A-2CF7-CE40-B998-91AC88847F12}"/>
                </a:ext>
              </a:extLst>
            </p:cNvPr>
            <p:cNvSpPr/>
            <p:nvPr/>
          </p:nvSpPr>
          <p:spPr bwMode="auto">
            <a:xfrm rot="1944372">
              <a:off x="5678488" y="2624138"/>
              <a:ext cx="2589212" cy="995362"/>
            </a:xfrm>
            <a:prstGeom prst="ellipse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anchor="b"/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algn="ctr" eaLnBrk="1" hangingPunct="1"/>
              <a:endParaRPr lang="x-none" altLang="x-none" sz="180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8EB90B-7BA4-9848-812C-A829FEDDDFC7}"/>
                </a:ext>
              </a:extLst>
            </p:cNvPr>
            <p:cNvSpPr txBox="1"/>
            <p:nvPr/>
          </p:nvSpPr>
          <p:spPr>
            <a:xfrm>
              <a:off x="8134350" y="3719513"/>
              <a:ext cx="749300" cy="4619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</a:t>
              </a:r>
              <a:r>
                <a:rPr lang="en-US" altLang="x-none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t+1</a:t>
              </a:r>
              <a:endParaRPr lang="en-US" altLang="x-none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678527-AAD8-A449-863C-1AF17BDF537B}"/>
                </a:ext>
              </a:extLst>
            </p:cNvPr>
            <p:cNvSpPr txBox="1"/>
            <p:nvPr/>
          </p:nvSpPr>
          <p:spPr>
            <a:xfrm>
              <a:off x="8534400" y="3244850"/>
              <a:ext cx="417513" cy="46196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F</a:t>
              </a:r>
              <a:r>
                <a:rPr lang="en-US" altLang="x-none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l</a:t>
              </a:r>
              <a:endParaRPr lang="en-US" altLang="x-none"/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71991CAD-E407-5643-9D15-17E4BA4515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4350" y="4540250"/>
              <a:ext cx="862013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1pPr>
              <a:lvl2pPr marL="37931725" indent="-37474525"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2pPr>
              <a:lvl3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3pPr>
              <a:lvl4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4pPr>
              <a:lvl5pPr eaLnBrk="0" hangingPunct="0"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accent2"/>
                  </a:solidFill>
                  <a:latin typeface="Verdana" charset="0"/>
                  <a:ea typeface="ＭＳ Ｐゴシック" charset="-128"/>
                </a:defRPr>
              </a:lvl9pPr>
            </a:lstStyle>
            <a:p>
              <a:pPr eaLnBrk="1" hangingPunct="1"/>
              <a:r>
                <a:rPr lang="en-US" altLang="x-none"/>
                <a:t>N=7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3115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2: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Normalization of Population Members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1" y="1727200"/>
            <a:ext cx="641433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Identify ideal point of S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Translate all members of S to make new ideal pt. as origin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Identify extreme pts.:</a:t>
            </a:r>
          </a:p>
          <a:p>
            <a:pPr>
              <a:buFont typeface="Wingdings" pitchFamily="2" charset="2"/>
              <a:buChar char="Ø"/>
            </a:pPr>
            <a:endParaRPr lang="en-US" altLang="x-none" sz="1200" dirty="0"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 marL="0" indent="0">
              <a:buNone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Update with previous extreme pts.</a:t>
            </a:r>
            <a:endParaRPr lang="en-US" altLang="x-none" sz="2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Normalize using ideal and extreme points obtained</a:t>
            </a:r>
            <a:r>
              <a:rPr lang="en-US" altLang="x-none" sz="2600" baseline="-250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 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12" name="Picture 13" descr="Screen Shot 2012-07-15 at 2.19.13 PM.png">
            <a:extLst>
              <a:ext uri="{FF2B5EF4-FFF2-40B4-BE49-F238E27FC236}">
                <a16:creationId xmlns:a16="http://schemas.microsoft.com/office/drawing/2014/main" id="{29EC07B9-C575-2544-8A3C-6119E6548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"/>
          <a:stretch/>
        </p:blipFill>
        <p:spPr bwMode="auto">
          <a:xfrm>
            <a:off x="7589988" y="1757344"/>
            <a:ext cx="3844245" cy="3899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Screen Shot 2012-07-15 at 2.17.02 PM.png">
            <a:extLst>
              <a:ext uri="{FF2B5EF4-FFF2-40B4-BE49-F238E27FC236}">
                <a16:creationId xmlns:a16="http://schemas.microsoft.com/office/drawing/2014/main" id="{581E065F-980D-BB46-B8D6-014D4FBF7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666" y="3841801"/>
            <a:ext cx="4953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109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338A7F-FBDF-CA47-A78D-B3469F69C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NSGA-III:</a:t>
            </a:r>
            <a:br>
              <a:rPr lang="en-CN" dirty="0"/>
            </a:br>
            <a:r>
              <a:rPr lang="en-US" altLang="x-none" sz="3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Step 2: </a:t>
            </a:r>
            <a:r>
              <a:rPr lang="en-US" altLang="x-none" sz="32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Association of Population Members</a:t>
            </a:r>
            <a:endParaRPr lang="en-CN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4A2F2E99-3241-0949-B390-1052E0012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1" y="1727200"/>
            <a:ext cx="5128140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Reference line for each ref. pt. is found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The ref. pt. having shortest perpendicular dist. from a S member is associated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endParaRPr lang="en-US" altLang="x-none" sz="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  <a:p>
            <a:pPr>
              <a:buFont typeface="Wingdings" pitchFamily="2" charset="2"/>
              <a:buChar char="Ø"/>
            </a:pPr>
            <a:r>
              <a:rPr lang="en-US" altLang="x-none" sz="2600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ＭＳ Ｐゴシック" charset="-128"/>
              </a:rPr>
              <a:t>A reference point may have zero, one, or more than one S members associated</a:t>
            </a:r>
            <a:endParaRPr lang="en-US" altLang="x-none" sz="2600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ＭＳ Ｐゴシック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07AE17-75E5-1042-BE19-3E0ECEAE960A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pic>
        <p:nvPicPr>
          <p:cNvPr id="7" name="Picture 7" descr="Screen Shot 2012-07-15 at 2.24.44 PM.png">
            <a:extLst>
              <a:ext uri="{FF2B5EF4-FFF2-40B4-BE49-F238E27FC236}">
                <a16:creationId xmlns:a16="http://schemas.microsoft.com/office/drawing/2014/main" id="{DE4E1289-9D56-2943-B26C-377C685CB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518" y="1921948"/>
            <a:ext cx="5047622" cy="415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723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8336-0F1B-4544-922C-CB08CAA7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Simulation of NSGA-III on 3-Obj. Problem</a:t>
            </a:r>
          </a:p>
        </p:txBody>
      </p:sp>
      <p:pic>
        <p:nvPicPr>
          <p:cNvPr id="4" name="Picture 3" descr="dtlz2_optimization_animation_fixed.gif">
            <a:extLst>
              <a:ext uri="{FF2B5EF4-FFF2-40B4-BE49-F238E27FC236}">
                <a16:creationId xmlns:a16="http://schemas.microsoft.com/office/drawing/2014/main" id="{D7C9D125-2039-5243-BC83-6045430DE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01" y="1085222"/>
            <a:ext cx="5934799" cy="50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B5ACD-D65D-7147-8E71-CE4B483DC6BE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</p:spTree>
    <p:extLst>
      <p:ext uri="{BB962C8B-B14F-4D97-AF65-F5344CB8AC3E}">
        <p14:creationId xmlns:p14="http://schemas.microsoft.com/office/powerpoint/2010/main" val="143115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C8336-0F1B-4544-922C-CB08CAA78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More Results of NSGA-III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B5ACD-D65D-7147-8E71-CE4B483DC6BE}"/>
              </a:ext>
            </a:extLst>
          </p:cNvPr>
          <p:cNvSpPr txBox="1"/>
          <p:nvPr/>
        </p:nvSpPr>
        <p:spPr>
          <a:xfrm>
            <a:off x="2411894" y="6218199"/>
            <a:ext cx="76418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Deb, K. and Jain, H. (2014). Evolutionary Many-Objective Optimization Algorithm Using Reference-point Based Non-dominated Sorting Approach, Part I: Solving Problems with Box Constraints. </a:t>
            </a:r>
            <a:r>
              <a:rPr lang="en-US" sz="1200" b="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IEEE Transactions on Evolutionary Computation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18(4), 577–601.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E774EF6-2EE2-A649-9CD5-DD4C4CFE00D9}"/>
              </a:ext>
            </a:extLst>
          </p:cNvPr>
          <p:cNvGrpSpPr/>
          <p:nvPr/>
        </p:nvGrpSpPr>
        <p:grpSpPr>
          <a:xfrm>
            <a:off x="1001189" y="1249719"/>
            <a:ext cx="4611636" cy="2389764"/>
            <a:chOff x="410725" y="1554668"/>
            <a:chExt cx="4611636" cy="23897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3C9B123-9BF6-9045-8CB6-57B6E01B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25" y="1554668"/>
              <a:ext cx="3340024" cy="23897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4E9910-2F01-0646-81FB-520ACFAA463F}"/>
                </a:ext>
              </a:extLst>
            </p:cNvPr>
            <p:cNvSpPr txBox="1"/>
            <p:nvPr/>
          </p:nvSpPr>
          <p:spPr>
            <a:xfrm>
              <a:off x="2926916" y="2399108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Crashworthiness</a:t>
              </a:r>
            </a:p>
          </p:txBody>
        </p:sp>
      </p:grpSp>
      <p:pic>
        <p:nvPicPr>
          <p:cNvPr id="10" name="Picture 9" descr="Screen Shot 2014-05-20 at 3.58.47 PM.png">
            <a:extLst>
              <a:ext uri="{FF2B5EF4-FFF2-40B4-BE49-F238E27FC236}">
                <a16:creationId xmlns:a16="http://schemas.microsoft.com/office/drawing/2014/main" id="{1FFA961E-1532-DD4B-9625-A0540D33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814" y="3711180"/>
            <a:ext cx="3148012" cy="237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E5A04DC-14E7-AB4E-B0C0-3DB237E4DE51}"/>
              </a:ext>
            </a:extLst>
          </p:cNvPr>
          <p:cNvSpPr txBox="1"/>
          <p:nvPr/>
        </p:nvSpPr>
        <p:spPr>
          <a:xfrm>
            <a:off x="3063132" y="5042207"/>
            <a:ext cx="1252538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dirty="0"/>
              <a:t>A few</a:t>
            </a:r>
          </a:p>
          <a:p>
            <a:pPr algn="l">
              <a:defRPr/>
            </a:pPr>
            <a:r>
              <a:rPr lang="en-US" dirty="0"/>
              <a:t>Solutions</a:t>
            </a:r>
          </a:p>
        </p:txBody>
      </p:sp>
      <p:pic>
        <p:nvPicPr>
          <p:cNvPr id="13" name="Picture 11" descr="Screen Shot 2014-05-20 at 4.00.03 PM.png">
            <a:extLst>
              <a:ext uri="{FF2B5EF4-FFF2-40B4-BE49-F238E27FC236}">
                <a16:creationId xmlns:a16="http://schemas.microsoft.com/office/drawing/2014/main" id="{5BCC83B4-44AC-D943-BA35-2FBE9F6D6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18" y="3760419"/>
            <a:ext cx="3148012" cy="2271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FE9CFF-C6DE-C04C-A9AC-90C0F5027242}"/>
              </a:ext>
            </a:extLst>
          </p:cNvPr>
          <p:cNvSpPr txBox="1"/>
          <p:nvPr/>
        </p:nvSpPr>
        <p:spPr>
          <a:xfrm>
            <a:off x="5018826" y="5417498"/>
            <a:ext cx="1566863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Constrained</a:t>
            </a:r>
          </a:p>
          <a:p>
            <a:pPr>
              <a:defRPr/>
            </a:pPr>
            <a:r>
              <a:rPr lang="en-US" dirty="0"/>
              <a:t>Problem</a:t>
            </a:r>
          </a:p>
        </p:txBody>
      </p:sp>
      <p:pic>
        <p:nvPicPr>
          <p:cNvPr id="15" name="Picture 10" descr="Screen Shot 2014-05-20 at 3.59.41 PM.png">
            <a:extLst>
              <a:ext uri="{FF2B5EF4-FFF2-40B4-BE49-F238E27FC236}">
                <a16:creationId xmlns:a16="http://schemas.microsoft.com/office/drawing/2014/main" id="{DCE2130D-476E-7D48-9030-A02DF7D6C5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221" y="3770182"/>
            <a:ext cx="3148012" cy="2252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C320B1-133A-7148-B71F-00B4B0F38387}"/>
              </a:ext>
            </a:extLst>
          </p:cNvPr>
          <p:cNvSpPr txBox="1"/>
          <p:nvPr/>
        </p:nvSpPr>
        <p:spPr>
          <a:xfrm>
            <a:off x="10120422" y="5188067"/>
            <a:ext cx="1566862" cy="6461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/>
              <a:t>Constrained</a:t>
            </a:r>
          </a:p>
          <a:p>
            <a:pPr>
              <a:defRPr/>
            </a:pPr>
            <a:r>
              <a:rPr lang="en-US" dirty="0"/>
              <a:t>Problem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D55ECE-C12B-5D4F-9996-C3A64A07FD6F}"/>
              </a:ext>
            </a:extLst>
          </p:cNvPr>
          <p:cNvGrpSpPr/>
          <p:nvPr/>
        </p:nvGrpSpPr>
        <p:grpSpPr>
          <a:xfrm>
            <a:off x="6046613" y="1160314"/>
            <a:ext cx="5789716" cy="2568575"/>
            <a:chOff x="6046613" y="1160314"/>
            <a:chExt cx="5789716" cy="2568575"/>
          </a:xfrm>
        </p:grpSpPr>
        <p:pic>
          <p:nvPicPr>
            <p:cNvPr id="17" name="Picture 8" descr="Screen Shot 2014-05-20 at 3.57.55 PM.png">
              <a:extLst>
                <a:ext uri="{FF2B5EF4-FFF2-40B4-BE49-F238E27FC236}">
                  <a16:creationId xmlns:a16="http://schemas.microsoft.com/office/drawing/2014/main" id="{3317A53D-E3CA-A54D-88FD-DBD492ACF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613" y="1160314"/>
              <a:ext cx="4581525" cy="2568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46C087C-9971-6D44-B51A-7F0DFB0C2603}"/>
                </a:ext>
              </a:extLst>
            </p:cNvPr>
            <p:cNvSpPr txBox="1"/>
            <p:nvPr/>
          </p:nvSpPr>
          <p:spPr>
            <a:xfrm>
              <a:off x="10704288" y="1955659"/>
              <a:ext cx="1132041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/>
                <a:t>10-obj. </a:t>
              </a:r>
            </a:p>
            <a:p>
              <a:pPr>
                <a:defRPr/>
              </a:pPr>
              <a:r>
                <a:rPr lang="en-US" dirty="0"/>
                <a:t>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9890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8087F-24EB-4049-BD55-29DDA7DC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EMO and Decision Making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CC9718-88D3-FD4C-B3A4-8E9F3662B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98713"/>
            <a:ext cx="6618288" cy="48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2"/>
              </a:buBlip>
            </a:pP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Finding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a P-O set (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using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EMO) is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half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the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story</a:t>
            </a:r>
            <a:endParaRPr lang="fi-FI" sz="24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</a:pPr>
            <a:endParaRPr lang="fi-FI" sz="6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</a:pP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How to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choose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one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preferred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solution</a:t>
            </a:r>
            <a:r>
              <a:rPr lang="fi-FI" sz="24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(MCDM)</a:t>
            </a:r>
          </a:p>
          <a:p>
            <a:pPr>
              <a:buFont typeface="Wingdings" charset="0"/>
              <a:buBlip>
                <a:blip r:embed="rId2"/>
              </a:buBlip>
            </a:pPr>
            <a:endParaRPr lang="fi-FI" sz="600" kern="0" dirty="0">
              <a:solidFill>
                <a:schemeClr val="accent2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</a:pP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A-</a:t>
            </a: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priori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</a:t>
            </a: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approach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>
              <a:buFont typeface="Wingdings" charset="0"/>
              <a:buBlip>
                <a:blip r:embed="rId2"/>
              </a:buBlip>
            </a:pP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First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 MCDM, </a:t>
            </a: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then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 EMO </a:t>
            </a:r>
          </a:p>
          <a:p>
            <a:pPr lvl="1">
              <a:buFont typeface="Wingdings" charset="0"/>
              <a:buBlip>
                <a:blip r:embed="rId2"/>
              </a:buBlip>
            </a:pPr>
            <a:endParaRPr lang="fi-FI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</a:pP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A-posteriori </a:t>
            </a: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approach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:</a:t>
            </a:r>
          </a:p>
          <a:p>
            <a:pPr lvl="1">
              <a:buFont typeface="Wingdings" charset="0"/>
              <a:buBlip>
                <a:blip r:embed="rId2"/>
              </a:buBlip>
            </a:pP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First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 EMO, </a:t>
            </a:r>
            <a:r>
              <a:rPr lang="fi-FI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then</a:t>
            </a:r>
            <a:r>
              <a:rPr lang="fi-FI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 MCDM</a:t>
            </a:r>
          </a:p>
          <a:p>
            <a:pPr lvl="1">
              <a:buFont typeface="Wingdings" charset="0"/>
              <a:buBlip>
                <a:blip r:embed="rId2"/>
              </a:buBlip>
            </a:pPr>
            <a:endParaRPr lang="fi-FI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buFont typeface="Wingdings" charset="0"/>
              <a:buBlip>
                <a:blip r:embed="rId2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Interactive approach:</a:t>
            </a:r>
          </a:p>
          <a:p>
            <a:pPr lvl="1">
              <a:buFont typeface="Wingdings" charset="0"/>
              <a:buBlip>
                <a:blip r:embed="rId2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MCDM during EMO</a:t>
            </a:r>
          </a:p>
          <a:p>
            <a:pPr>
              <a:buFont typeface="Wingdings" charset="0"/>
              <a:buNone/>
            </a:pPr>
            <a:endParaRPr lang="en-US" sz="20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6" descr="Picture 2">
            <a:extLst>
              <a:ext uri="{FF2B5EF4-FFF2-40B4-BE49-F238E27FC236}">
                <a16:creationId xmlns:a16="http://schemas.microsoft.com/office/drawing/2014/main" id="{8617D8BF-4C43-9642-AD4A-BF479AAEF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496" y="1272209"/>
            <a:ext cx="3124338" cy="470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733043-FF08-044B-95D9-3F59789739D4}"/>
              </a:ext>
            </a:extLst>
          </p:cNvPr>
          <p:cNvSpPr txBox="1"/>
          <p:nvPr/>
        </p:nvSpPr>
        <p:spPr>
          <a:xfrm>
            <a:off x="2411894" y="6328730"/>
            <a:ext cx="76418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Branke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J., Deb, K.,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Mietinnen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K. and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Slowinski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R. (Eds.) (2008).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Multiobjective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optimization: Interactive and evolutionary approaches. </a:t>
            </a:r>
            <a:r>
              <a:rPr lang="en-US" sz="1200" b="0" i="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Hiedelberg</a:t>
            </a:r>
            <a:r>
              <a:rPr lang="en-US" sz="12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Germany: Springer.</a:t>
            </a:r>
          </a:p>
        </p:txBody>
      </p:sp>
    </p:spTree>
    <p:extLst>
      <p:ext uri="{BB962C8B-B14F-4D97-AF65-F5344CB8AC3E}">
        <p14:creationId xmlns:p14="http://schemas.microsoft.com/office/powerpoint/2010/main" val="11506874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640C-159C-2145-A3D8-264D410B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Making Decisions: </a:t>
            </a:r>
            <a:r>
              <a:rPr lang="en-CN" i="1" dirty="0"/>
              <a:t>A-priori</a:t>
            </a:r>
            <a:r>
              <a:rPr lang="en-CN" dirty="0"/>
              <a:t> or </a:t>
            </a:r>
            <a:r>
              <a:rPr lang="en-CN" i="1" dirty="0"/>
              <a:t>A-</a:t>
            </a:r>
            <a:r>
              <a:rPr lang="en-US" i="1" dirty="0"/>
              <a:t>Posteriori</a:t>
            </a:r>
            <a:endParaRPr lang="en-CN" i="1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76B0D81-FAC6-3644-A7AD-B169694D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7937"/>
            <a:ext cx="5542695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3"/>
              </a:buBlip>
            </a:pP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Ranking based on closeness to each reference point or a reference direction</a:t>
            </a:r>
          </a:p>
          <a:p>
            <a:pPr>
              <a:buFont typeface="Wingdings" charset="0"/>
              <a:buBlip>
                <a:blip r:embed="rId3"/>
              </a:buBlip>
            </a:pPr>
            <a:endParaRPr lang="el-GR" sz="2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5AEB0C-9A1D-B04A-839F-72A941221F40}"/>
              </a:ext>
            </a:extLst>
          </p:cNvPr>
          <p:cNvGrpSpPr/>
          <p:nvPr/>
        </p:nvGrpSpPr>
        <p:grpSpPr>
          <a:xfrm>
            <a:off x="1128469" y="2764301"/>
            <a:ext cx="9592540" cy="2855518"/>
            <a:chOff x="766233" y="3120957"/>
            <a:chExt cx="9592540" cy="2855518"/>
          </a:xfrm>
        </p:grpSpPr>
        <p:graphicFrame>
          <p:nvGraphicFramePr>
            <p:cNvPr id="10" name="Object 2">
              <a:extLst>
                <a:ext uri="{FF2B5EF4-FFF2-40B4-BE49-F238E27FC236}">
                  <a16:creationId xmlns:a16="http://schemas.microsoft.com/office/drawing/2014/main" id="{D9CC6A41-F370-A24B-A435-57E2AF72A8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6233" y="3429000"/>
            <a:ext cx="5427662" cy="2486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4244708" imgH="1943268" progId="Paint.Picture">
                    <p:embed/>
                  </p:oleObj>
                </mc:Choice>
                <mc:Fallback>
                  <p:oleObj name="Bitmap Image" r:id="rId4" imgW="4244708" imgH="1943268" progId="Paint.Picture">
                    <p:embed/>
                    <p:pic>
                      <p:nvPicPr>
                        <p:cNvPr id="10" name="Object 2">
                          <a:extLst>
                            <a:ext uri="{FF2B5EF4-FFF2-40B4-BE49-F238E27FC236}">
                              <a16:creationId xmlns:a16="http://schemas.microsoft.com/office/drawing/2014/main" id="{D9CC6A41-F370-A24B-A435-57E2AF72A8B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6233" y="3429000"/>
                          <a:ext cx="5427662" cy="24860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F9870557-E27C-8544-A3D8-D48DC5220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8036" y="3146351"/>
              <a:ext cx="525091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R-NSGA-II: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Deb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and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Sundar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(GECCO 2006)</a:t>
              </a:r>
              <a:endParaRPr lang="en-US" sz="1800" dirty="0">
                <a:solidFill>
                  <a:srgbClr val="FF133A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87925659-FB69-8144-94E3-A8AE2F70A8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508" y="3120957"/>
              <a:ext cx="9551265" cy="2855518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graphicFrame>
        <p:nvGraphicFramePr>
          <p:cNvPr id="14" name="Object 3">
            <a:extLst>
              <a:ext uri="{FF2B5EF4-FFF2-40B4-BE49-F238E27FC236}">
                <a16:creationId xmlns:a16="http://schemas.microsoft.com/office/drawing/2014/main" id="{EEA9C68A-69E0-A043-8CED-74C8935D03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7901724"/>
              </p:ext>
            </p:extLst>
          </p:nvPr>
        </p:nvGraphicFramePr>
        <p:xfrm>
          <a:off x="7268040" y="2974361"/>
          <a:ext cx="3255963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019048" imgH="1531753" progId="Paint.Picture">
                  <p:embed/>
                </p:oleObj>
              </mc:Choice>
              <mc:Fallback>
                <p:oleObj name="Bitmap Image" r:id="rId6" imgW="2019048" imgH="1531753" progId="Paint.Picture">
                  <p:embed/>
                  <p:pic>
                    <p:nvPicPr>
                      <p:cNvPr id="1515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8040" y="2974361"/>
                        <a:ext cx="3255963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76141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2640C-159C-2145-A3D8-264D410B5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Making Decisions: </a:t>
            </a:r>
            <a:r>
              <a:rPr lang="en-CN" i="1" dirty="0"/>
              <a:t>A-priori</a:t>
            </a:r>
            <a:r>
              <a:rPr lang="en-CN" dirty="0"/>
              <a:t> or </a:t>
            </a:r>
            <a:r>
              <a:rPr lang="en-CN" i="1" dirty="0"/>
              <a:t>A-</a:t>
            </a:r>
            <a:r>
              <a:rPr lang="en-US" i="1" dirty="0"/>
              <a:t>Posteriori</a:t>
            </a:r>
            <a:endParaRPr lang="en-CN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93A692-F31D-8740-AC86-E0EA8F5A67F9}"/>
              </a:ext>
            </a:extLst>
          </p:cNvPr>
          <p:cNvGrpSpPr/>
          <p:nvPr/>
        </p:nvGrpSpPr>
        <p:grpSpPr>
          <a:xfrm>
            <a:off x="6538880" y="2509951"/>
            <a:ext cx="3282406" cy="3481368"/>
            <a:chOff x="5784850" y="370280"/>
            <a:chExt cx="3282406" cy="3481368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2B5B8F36-1283-A545-836D-01ADD29F98E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1718434"/>
                </p:ext>
              </p:extLst>
            </p:nvPr>
          </p:nvGraphicFramePr>
          <p:xfrm>
            <a:off x="6000198" y="927169"/>
            <a:ext cx="2952750" cy="2767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3" imgW="4390476" imgH="4114286" progId="Paint.Picture">
                    <p:embed/>
                  </p:oleObj>
                </mc:Choice>
                <mc:Fallback>
                  <p:oleObj name="Bitmap Image" r:id="rId3" imgW="4390476" imgH="4114286" progId="Paint.Picture">
                    <p:embed/>
                    <p:pic>
                      <p:nvPicPr>
                        <p:cNvPr id="15155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00198" y="927169"/>
                          <a:ext cx="2952750" cy="27670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26361149-6B71-B841-B9AE-9336E5E02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631" y="370280"/>
              <a:ext cx="320562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pPr algn="ctr"/>
              <a:r>
                <a:rPr lang="fi-FI" sz="16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RD-NSGA-II: </a:t>
              </a:r>
              <a:r>
                <a:rPr lang="fi-FI" sz="16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Deb</a:t>
              </a:r>
              <a:r>
                <a:rPr lang="fi-FI" sz="16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 and </a:t>
              </a:r>
              <a:r>
                <a:rPr lang="fi-FI" sz="16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Kumar</a:t>
              </a:r>
              <a:endParaRPr lang="fi-FI" sz="1600" dirty="0">
                <a:solidFill>
                  <a:srgbClr val="FF133A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  <a:p>
              <a:pPr algn="ctr"/>
              <a:r>
                <a:rPr lang="fi-FI" sz="16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</a:rPr>
                <a:t>(GECCO-2007)</a:t>
              </a:r>
              <a:endParaRPr lang="en-US" sz="1600" dirty="0">
                <a:solidFill>
                  <a:srgbClr val="FF133A"/>
                </a:solidFill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7" name="Rectangle 14">
              <a:extLst>
                <a:ext uri="{FF2B5EF4-FFF2-40B4-BE49-F238E27FC236}">
                  <a16:creationId xmlns:a16="http://schemas.microsoft.com/office/drawing/2014/main" id="{3E4A0A74-DA78-CC48-99B5-873BE21673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402011"/>
              <a:ext cx="3273425" cy="3449637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E76B0D81-FAC6-3644-A7AD-B169694D6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77937"/>
            <a:ext cx="5542695" cy="215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Font typeface="Wingdings" charset="0"/>
              <a:buBlip>
                <a:blip r:embed="rId5"/>
              </a:buBlip>
            </a:pPr>
            <a:r>
              <a:rPr lang="en-US" sz="26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Ranking based on closeness to each reference point or a reference direction</a:t>
            </a:r>
          </a:p>
          <a:p>
            <a:pPr>
              <a:buFont typeface="Wingdings" charset="0"/>
              <a:buBlip>
                <a:blip r:embed="rId5"/>
              </a:buBlip>
            </a:pPr>
            <a:endParaRPr lang="el-GR" sz="2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37987A-130A-B445-9ECD-587D6859FC92}"/>
              </a:ext>
            </a:extLst>
          </p:cNvPr>
          <p:cNvGrpSpPr/>
          <p:nvPr/>
        </p:nvGrpSpPr>
        <p:grpSpPr>
          <a:xfrm>
            <a:off x="1590735" y="2584174"/>
            <a:ext cx="3611493" cy="3407145"/>
            <a:chOff x="7452038" y="1762539"/>
            <a:chExt cx="3611493" cy="3407145"/>
          </a:xfrm>
        </p:grpSpPr>
        <p:pic>
          <p:nvPicPr>
            <p:cNvPr id="19" name="Picture 11" descr="Picture 16">
              <a:extLst>
                <a:ext uri="{FF2B5EF4-FFF2-40B4-BE49-F238E27FC236}">
                  <a16:creationId xmlns:a16="http://schemas.microsoft.com/office/drawing/2014/main" id="{ACF1423A-9745-8646-BE99-BA9CBA9D8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618" y="2598738"/>
              <a:ext cx="3449638" cy="2268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8D636AF-6BEA-4540-867D-F6C4A32EC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2038" y="1762539"/>
              <a:ext cx="3611493" cy="3407145"/>
            </a:xfrm>
            <a:prstGeom prst="rect">
              <a:avLst/>
            </a:prstGeom>
            <a:noFill/>
            <a:ln w="254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effectLst>
                  <a:outerShdw blurRad="38100" dist="38100" dir="2700000" algn="tl">
                    <a:srgbClr val="DDDDDD"/>
                  </a:outerShdw>
                </a:effectLst>
              </a:endParaRPr>
            </a:p>
          </p:txBody>
        </p:sp>
        <p:sp>
          <p:nvSpPr>
            <p:cNvPr id="21" name="Text Box 9">
              <a:extLst>
                <a:ext uri="{FF2B5EF4-FFF2-40B4-BE49-F238E27FC236}">
                  <a16:creationId xmlns:a16="http://schemas.microsoft.com/office/drawing/2014/main" id="{89F6AAE9-9C2C-D841-9279-718AEC754F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0184" y="1952407"/>
              <a:ext cx="2874505" cy="646331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charset="0"/>
                  <a:ea typeface="ＭＳ Ｐゴシック" charset="0"/>
                </a:defRPr>
              </a:lvl9pPr>
            </a:lstStyle>
            <a:p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’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Light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Beam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’ </a:t>
              </a:r>
              <a:r>
                <a:rPr lang="fi-FI" sz="1800" dirty="0" err="1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Approach</a:t>
              </a:r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</a:p>
            <a:p>
              <a:pPr algn="ctr"/>
              <a:r>
                <a:rPr lang="fi-FI" sz="1800" dirty="0">
                  <a:solidFill>
                    <a:srgbClr val="FF133A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(CEC-07)</a:t>
              </a:r>
              <a:endParaRPr lang="en-US" sz="1800" dirty="0">
                <a:solidFill>
                  <a:srgbClr val="FF133A"/>
                </a:solidFill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22912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8AE-2ECB-9F4D-A2F8-A116F63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A-</a:t>
            </a:r>
            <a:r>
              <a:rPr lang="en-US" dirty="0"/>
              <a:t>Posteriori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endParaRPr lang="en-CN" dirty="0"/>
          </a:p>
        </p:txBody>
      </p:sp>
      <p:pic>
        <p:nvPicPr>
          <p:cNvPr id="4" name="Picture 3" descr="Screen Shot 2013-11-13 at 1.57.02 PM.png">
            <a:extLst>
              <a:ext uri="{FF2B5EF4-FFF2-40B4-BE49-F238E27FC236}">
                <a16:creationId xmlns:a16="http://schemas.microsoft.com/office/drawing/2014/main" id="{F929F8FB-310D-A94B-8B09-8B35A55AE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706" y="1736989"/>
            <a:ext cx="4559955" cy="3845746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D39DA9-692F-7748-8A48-46A85FA53459}"/>
              </a:ext>
            </a:extLst>
          </p:cNvPr>
          <p:cNvSpPr txBox="1">
            <a:spLocks/>
          </p:cNvSpPr>
          <p:nvPr/>
        </p:nvSpPr>
        <p:spPr bwMode="auto">
          <a:xfrm>
            <a:off x="720000" y="1383767"/>
            <a:ext cx="8540342" cy="47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effectLst/>
              </a:rPr>
              <a:t>Select a preferred Pareto solution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solidFill>
                  <a:schemeClr val="accent2"/>
                </a:solidFill>
                <a:effectLst/>
              </a:rPr>
              <a:t>Compromise Programming: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600" kern="0" dirty="0">
              <a:solidFill>
                <a:srgbClr val="FF0000"/>
              </a:solidFill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600" kern="0" dirty="0">
              <a:solidFill>
                <a:srgbClr val="FF0000"/>
              </a:solidFill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2600" kern="0" dirty="0">
              <a:solidFill>
                <a:srgbClr val="FF0000"/>
              </a:solidFill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effectLst/>
              </a:rPr>
              <a:t>Need a reference point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q"/>
            </a:pPr>
            <a:r>
              <a:rPr lang="en-US" kern="0" dirty="0">
                <a:effectLst/>
              </a:rPr>
              <a:t>Usually the ideal point</a:t>
            </a:r>
          </a:p>
          <a:p>
            <a:pPr lvl="1">
              <a:buClr>
                <a:schemeClr val="tx1"/>
              </a:buClr>
              <a:buFont typeface="Wingdings" pitchFamily="2" charset="2"/>
              <a:buChar char="q"/>
            </a:pPr>
            <a:endParaRPr lang="en-US" sz="600" kern="0" dirty="0">
              <a:effectLst/>
            </a:endParaRP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effectLst/>
              </a:rPr>
              <a:t>Quite common in practice</a:t>
            </a:r>
          </a:p>
        </p:txBody>
      </p:sp>
      <p:pic>
        <p:nvPicPr>
          <p:cNvPr id="6" name="Picture 5" descr="Screen Shot 2013-11-13 at 1.59.01 PM.png">
            <a:extLst>
              <a:ext uri="{FF2B5EF4-FFF2-40B4-BE49-F238E27FC236}">
                <a16:creationId xmlns:a16="http://schemas.microsoft.com/office/drawing/2014/main" id="{9E8A8F5B-CF74-8C43-97C1-27A71804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04" y="2545851"/>
            <a:ext cx="5687057" cy="13964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9F72966-2C22-F14C-8D62-2F84B8478C66}"/>
              </a:ext>
            </a:extLst>
          </p:cNvPr>
          <p:cNvSpPr/>
          <p:nvPr/>
        </p:nvSpPr>
        <p:spPr bwMode="auto">
          <a:xfrm>
            <a:off x="9255583" y="4418000"/>
            <a:ext cx="199696" cy="189186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182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167B4-CAC5-0A4D-BA72-ED9AEED29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33" y="-325818"/>
            <a:ext cx="11940774" cy="12160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MOO as a Math. Programming Problem</a:t>
            </a:r>
            <a:endParaRPr lang="en-CN" dirty="0"/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CD836E2E-CBFC-8C46-8319-C9B9B6C0B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3068" y="1279637"/>
            <a:ext cx="8227638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 eaLnBrk="1" hangingPunct="1">
              <a:buFont typeface="Wingdings" charset="0"/>
              <a:buBlip>
                <a:blip r:embed="rId2"/>
              </a:buBlip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Multiple objectives, constraints, and variables</a:t>
            </a:r>
          </a:p>
        </p:txBody>
      </p:sp>
      <p:graphicFrame>
        <p:nvGraphicFramePr>
          <p:cNvPr id="49" name="Object 2">
            <a:extLst>
              <a:ext uri="{FF2B5EF4-FFF2-40B4-BE49-F238E27FC236}">
                <a16:creationId xmlns:a16="http://schemas.microsoft.com/office/drawing/2014/main" id="{05CE0677-B33C-644F-A73D-7324D4A072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8307081"/>
              </p:ext>
            </p:extLst>
          </p:nvPr>
        </p:nvGraphicFramePr>
        <p:xfrm>
          <a:off x="2912363" y="1871689"/>
          <a:ext cx="4476750" cy="1755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3185436" imgH="1249524" progId="Paint.Picture">
                  <p:embed/>
                </p:oleObj>
              </mc:Choice>
              <mc:Fallback>
                <p:oleObj name="Bitmap Image" r:id="rId3" imgW="3185436" imgH="1249524" progId="Paint.Picture">
                  <p:embed/>
                  <p:pic>
                    <p:nvPicPr>
                      <p:cNvPr id="1013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32000" contrast="20000"/>
                        <a:alphaModFix amt="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2363" y="1871689"/>
                        <a:ext cx="4476750" cy="1755611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C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>
                                <a:alpha val="70000"/>
                              </a:schemeClr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4EF737-9944-3445-BE88-6DC9921A618B}"/>
                  </a:ext>
                </a:extLst>
              </p:cNvPr>
              <p:cNvSpPr txBox="1"/>
              <p:nvPr/>
            </p:nvSpPr>
            <p:spPr>
              <a:xfrm>
                <a:off x="5108000" y="2369105"/>
                <a:ext cx="254878" cy="276999"/>
              </a:xfrm>
              <a:prstGeom prst="rect">
                <a:avLst/>
              </a:prstGeom>
              <a:solidFill>
                <a:srgbClr val="FFFFFF">
                  <a:lumMod val="85000"/>
                </a:srgb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04EF737-9944-3445-BE88-6DC9921A6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000" y="2369105"/>
                <a:ext cx="254878" cy="276999"/>
              </a:xfrm>
              <a:prstGeom prst="rect">
                <a:avLst/>
              </a:prstGeom>
              <a:blipFill>
                <a:blip r:embed="rId6"/>
                <a:stretch>
                  <a:fillRect l="-14286" r="-14286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BB466C-529D-B447-9288-60FB711A4031}"/>
                  </a:ext>
                </a:extLst>
              </p:cNvPr>
              <p:cNvSpPr txBox="1"/>
              <p:nvPr/>
            </p:nvSpPr>
            <p:spPr>
              <a:xfrm>
                <a:off x="7389113" y="1858391"/>
                <a:ext cx="15813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kumimoji="0" lang="en-US" sz="24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5BB466C-529D-B447-9288-60FB711A4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9113" y="1858391"/>
                <a:ext cx="1581394" cy="461665"/>
              </a:xfrm>
              <a:prstGeom prst="rect">
                <a:avLst/>
              </a:prstGeom>
              <a:blipFill>
                <a:blip r:embed="rId7"/>
                <a:stretch>
                  <a:fillRect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43339BBE-53B3-A542-B2B5-C2AF989AE095}"/>
              </a:ext>
            </a:extLst>
          </p:cNvPr>
          <p:cNvSpPr txBox="1"/>
          <p:nvPr/>
        </p:nvSpPr>
        <p:spPr>
          <a:xfrm>
            <a:off x="8980683" y="222487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Solution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BB60763-78D3-414C-9620-96FB5B90492D}"/>
              </a:ext>
            </a:extLst>
          </p:cNvPr>
          <p:cNvSpPr txBox="1"/>
          <p:nvPr/>
        </p:nvSpPr>
        <p:spPr>
          <a:xfrm>
            <a:off x="8980682" y="2591357"/>
            <a:ext cx="75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Point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BB5E9430-C948-5B43-A102-7295E5BEF3E7}"/>
              </a:ext>
            </a:extLst>
          </p:cNvPr>
          <p:cNvCxnSpPr>
            <a:cxnSpLocks/>
          </p:cNvCxnSpPr>
          <p:nvPr/>
        </p:nvCxnSpPr>
        <p:spPr bwMode="auto">
          <a:xfrm>
            <a:off x="8516811" y="2250512"/>
            <a:ext cx="320655" cy="184666"/>
          </a:xfrm>
          <a:prstGeom prst="bentConnector3">
            <a:avLst/>
          </a:prstGeom>
          <a:solidFill>
            <a:srgbClr val="A3B2C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169B0A55-8991-9F45-AF52-787C90D7F57C}"/>
              </a:ext>
            </a:extLst>
          </p:cNvPr>
          <p:cNvCxnSpPr>
            <a:cxnSpLocks/>
          </p:cNvCxnSpPr>
          <p:nvPr/>
        </p:nvCxnSpPr>
        <p:spPr bwMode="auto">
          <a:xfrm>
            <a:off x="8155807" y="2344085"/>
            <a:ext cx="590992" cy="431938"/>
          </a:xfrm>
          <a:prstGeom prst="bentConnector3">
            <a:avLst/>
          </a:prstGeom>
          <a:solidFill>
            <a:srgbClr val="A3B2C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FEE64E4E-3F8B-6E41-8F31-1317E0AAED65}"/>
              </a:ext>
            </a:extLst>
          </p:cNvPr>
          <p:cNvCxnSpPr>
            <a:cxnSpLocks/>
          </p:cNvCxnSpPr>
          <p:nvPr/>
        </p:nvCxnSpPr>
        <p:spPr bwMode="auto">
          <a:xfrm rot="5400000">
            <a:off x="1309055" y="2628614"/>
            <a:ext cx="2356443" cy="815999"/>
          </a:xfrm>
          <a:prstGeom prst="bentConnector3">
            <a:avLst/>
          </a:prstGeom>
          <a:solidFill>
            <a:srgbClr val="A3B2C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9413D68-5FD1-ED44-A636-F6F096423D1C}"/>
              </a:ext>
            </a:extLst>
          </p:cNvPr>
          <p:cNvSpPr txBox="1"/>
          <p:nvPr/>
        </p:nvSpPr>
        <p:spPr>
          <a:xfrm>
            <a:off x="1760637" y="2232749"/>
            <a:ext cx="113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Optimal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2DCE61-0C23-3444-B5C6-C49D8CF49247}"/>
                  </a:ext>
                </a:extLst>
              </p:cNvPr>
              <p:cNvSpPr txBox="1"/>
              <p:nvPr/>
            </p:nvSpPr>
            <p:spPr>
              <a:xfrm>
                <a:off x="6614807" y="2667219"/>
                <a:ext cx="8960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1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kumimoji="0" lang="en-US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62DCE61-0C23-3444-B5C6-C49D8CF492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807" y="2667219"/>
                <a:ext cx="896079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4F08AACD-5D70-3B40-9A9A-38CD5658D60E}"/>
              </a:ext>
            </a:extLst>
          </p:cNvPr>
          <p:cNvSpPr txBox="1"/>
          <p:nvPr/>
        </p:nvSpPr>
        <p:spPr>
          <a:xfrm>
            <a:off x="6207392" y="2311309"/>
            <a:ext cx="590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0000"/>
                </a:solidFill>
                <a:latin typeface="Times" pitchFamily="2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B3C5F1-CE8F-AB46-A00E-AAFC70DC9782}"/>
                  </a:ext>
                </a:extLst>
              </p:cNvPr>
              <p:cNvSpPr txBox="1"/>
              <p:nvPr/>
            </p:nvSpPr>
            <p:spPr>
              <a:xfrm>
                <a:off x="1250945" y="4214835"/>
                <a:ext cx="10236861" cy="18767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is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Pareto-optimal soln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.,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𝒇</m:t>
                    </m:r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is an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Efficient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pt.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Set of all Pareto-optimal soln.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en-US" sz="2000" b="1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kumimoji="0" lang="en-US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is called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Pareto-optimal Set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sz="2000" b="0" i="1" u="none" strike="noStrike" kern="0" cap="none" spc="0" normalizeH="0" baseline="-2500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𝑃𝑎𝑟</m:t>
                    </m:r>
                  </m:oMath>
                </a14:m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Set of all efficient points is called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Efficient Set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(Z)</a:t>
                </a:r>
              </a:p>
              <a:p>
                <a:pPr marL="342900" marR="0" lvl="0" indent="-342900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tx1"/>
                  </a:buClr>
                  <a:buSzTx/>
                  <a:buFont typeface="Wingdings" pitchFamily="2" charset="2"/>
                  <a:buChar char="Ø"/>
                  <a:tabLst/>
                  <a:defRPr/>
                </a:pP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Pareto-optimal front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: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same as efficient set (EMO)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B3C5F1-CE8F-AB46-A00E-AAFC70DC9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45" y="4214835"/>
                <a:ext cx="10236861" cy="1876732"/>
              </a:xfrm>
              <a:prstGeom prst="rect">
                <a:avLst/>
              </a:prstGeom>
              <a:blipFill>
                <a:blip r:embed="rId9"/>
                <a:stretch>
                  <a:fillRect l="-496" b="-469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805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8AE-2ECB-9F4D-A2F8-A116F63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A-</a:t>
            </a:r>
            <a:r>
              <a:rPr lang="en-US" dirty="0"/>
              <a:t>Posteriori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CN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D39DA9-692F-7748-8A48-46A85FA53459}"/>
              </a:ext>
            </a:extLst>
          </p:cNvPr>
          <p:cNvSpPr txBox="1">
            <a:spLocks/>
          </p:cNvSpPr>
          <p:nvPr/>
        </p:nvSpPr>
        <p:spPr bwMode="auto">
          <a:xfrm>
            <a:off x="720000" y="1291003"/>
            <a:ext cx="4090539" cy="108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2600" kern="0" dirty="0">
                <a:solidFill>
                  <a:schemeClr val="accent2"/>
                </a:solidFill>
                <a:effectLst/>
              </a:rPr>
              <a:t>Trade-off Approach</a:t>
            </a:r>
          </a:p>
          <a:p>
            <a:pPr>
              <a:buClr>
                <a:schemeClr val="tx1"/>
              </a:buClr>
              <a:buFont typeface="Wingdings" pitchFamily="2" charset="2"/>
              <a:buChar char="Ø"/>
            </a:pPr>
            <a:endParaRPr lang="en-US" sz="600" kern="0" dirty="0">
              <a:solidFill>
                <a:schemeClr val="accent2"/>
              </a:solidFill>
              <a:effectLst/>
            </a:endParaRPr>
          </a:p>
          <a:p>
            <a:pPr lvl="1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2200" kern="0" dirty="0">
                <a:effectLst/>
              </a:rPr>
              <a:t>Recent Applications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EE01FCA-DD5E-7B40-B9DD-1B1B1E8F4978}"/>
              </a:ext>
            </a:extLst>
          </p:cNvPr>
          <p:cNvGrpSpPr>
            <a:grpSpLocks noChangeAspect="1"/>
          </p:cNvGrpSpPr>
          <p:nvPr/>
        </p:nvGrpSpPr>
        <p:grpSpPr>
          <a:xfrm>
            <a:off x="1055532" y="2634907"/>
            <a:ext cx="3981938" cy="3265200"/>
            <a:chOff x="5017992" y="329063"/>
            <a:chExt cx="3850231" cy="3155927"/>
          </a:xfrm>
        </p:grpSpPr>
        <p:pic>
          <p:nvPicPr>
            <p:cNvPr id="9" name="Picture 8" descr="Screen Shot 2013-11-13 at 1.57.17 PM.png">
              <a:extLst>
                <a:ext uri="{FF2B5EF4-FFF2-40B4-BE49-F238E27FC236}">
                  <a16:creationId xmlns:a16="http://schemas.microsoft.com/office/drawing/2014/main" id="{3BAA1DF4-A2E8-0E40-A827-E7ABC66CC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7992" y="329063"/>
              <a:ext cx="3850231" cy="31559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548FF-81F4-404D-AC9F-0C2E43E68038}"/>
                    </a:ext>
                  </a:extLst>
                </p:cNvPr>
                <p:cNvSpPr txBox="1"/>
                <p:nvPr/>
              </p:nvSpPr>
              <p:spPr>
                <a:xfrm>
                  <a:off x="6150067" y="1000021"/>
                  <a:ext cx="2095125" cy="617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Trade-off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𝐿𝑜𝑠𝑠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𝐺𝑎𝑖𝑛</m:t>
                          </m:r>
                        </m:den>
                      </m:f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83548FF-81F4-404D-AC9F-0C2E43E680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067" y="1000021"/>
                  <a:ext cx="2095125" cy="617220"/>
                </a:xfrm>
                <a:prstGeom prst="rect">
                  <a:avLst/>
                </a:prstGeom>
                <a:blipFill>
                  <a:blip r:embed="rId3"/>
                  <a:stretch>
                    <a:fillRect l="-2907" b="-588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B7EDF0-0AB8-FD4C-96C0-C41F1124A3A6}"/>
                </a:ext>
              </a:extLst>
            </p:cNvPr>
            <p:cNvSpPr/>
            <p:nvPr/>
          </p:nvSpPr>
          <p:spPr bwMode="auto">
            <a:xfrm>
              <a:off x="5484182" y="1445754"/>
              <a:ext cx="199696" cy="189186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-101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991F5F4-F246-884C-8C24-1F07429A0435}"/>
              </a:ext>
            </a:extLst>
          </p:cNvPr>
          <p:cNvGrpSpPr/>
          <p:nvPr/>
        </p:nvGrpSpPr>
        <p:grpSpPr>
          <a:xfrm>
            <a:off x="6212606" y="1291807"/>
            <a:ext cx="5218111" cy="4707453"/>
            <a:chOff x="6510063" y="1291807"/>
            <a:chExt cx="5218111" cy="470745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74D1741-88AD-D743-8FEF-22C53A010C63}"/>
                </a:ext>
              </a:extLst>
            </p:cNvPr>
            <p:cNvGrpSpPr/>
            <p:nvPr/>
          </p:nvGrpSpPr>
          <p:grpSpPr>
            <a:xfrm>
              <a:off x="7030798" y="2734541"/>
              <a:ext cx="4046883" cy="3264719"/>
              <a:chOff x="5133519" y="3504675"/>
              <a:chExt cx="4046883" cy="3264719"/>
            </a:xfrm>
          </p:grpSpPr>
          <p:pic>
            <p:nvPicPr>
              <p:cNvPr id="13" name="Picture 12" descr="Screen Shot 2013-11-13 at 1.57.34 PM.png">
                <a:extLst>
                  <a:ext uri="{FF2B5EF4-FFF2-40B4-BE49-F238E27FC236}">
                    <a16:creationId xmlns:a16="http://schemas.microsoft.com/office/drawing/2014/main" id="{CA746E70-C9EF-7B4A-BF63-8BE813D701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33519" y="3504675"/>
                <a:ext cx="3734704" cy="326471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3892F22-AAC8-A044-BF50-4C4AE8A73C79}"/>
                  </a:ext>
                </a:extLst>
              </p:cNvPr>
              <p:cNvSpPr txBox="1"/>
              <p:nvPr/>
            </p:nvSpPr>
            <p:spPr>
              <a:xfrm>
                <a:off x="7244354" y="4330220"/>
                <a:ext cx="1527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(0.67,0.33)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16381D08-6019-D945-A351-5F994D42F40C}"/>
                  </a:ext>
                </a:extLst>
              </p:cNvPr>
              <p:cNvCxnSpPr>
                <a:cxnSpLocks/>
                <a:stCxn id="14" idx="1"/>
              </p:cNvCxnSpPr>
              <p:nvPr/>
            </p:nvCxnSpPr>
            <p:spPr bwMode="auto">
              <a:xfrm flipH="1">
                <a:off x="6896127" y="4514886"/>
                <a:ext cx="348227" cy="14942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stealth" w="lg" len="lg"/>
              </a:ln>
              <a:effectLst/>
            </p:spPr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351A636-0173-0E4F-8AEA-8050135FD71A}"/>
                  </a:ext>
                </a:extLst>
              </p:cNvPr>
              <p:cNvSpPr txBox="1"/>
              <p:nvPr/>
            </p:nvSpPr>
            <p:spPr>
              <a:xfrm>
                <a:off x="7261287" y="3980359"/>
                <a:ext cx="19191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Desired weight</a:t>
                </a: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D00ECBB-11D4-E041-A878-C41F2D39CEA5}"/>
                  </a:ext>
                </a:extLst>
              </p:cNvPr>
              <p:cNvSpPr/>
              <p:nvPr/>
            </p:nvSpPr>
            <p:spPr bwMode="auto">
              <a:xfrm>
                <a:off x="6029237" y="4760004"/>
                <a:ext cx="199696" cy="189186"/>
              </a:xfrm>
              <a:prstGeom prst="ellipse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-101" charset="0"/>
                </a:endParaRPr>
              </a:p>
            </p:txBody>
          </p:sp>
        </p:grpSp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3073CF8C-5EB5-1A4B-95E8-C8A9FB32776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10063" y="1291807"/>
              <a:ext cx="5218111" cy="1081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469900" indent="-4699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3000">
                  <a:solidFill>
                    <a:schemeClr val="tx1"/>
                  </a:solidFill>
                  <a:latin typeface="+mn-lt"/>
                  <a:ea typeface="ＭＳ Ｐゴシック" pitchFamily="-101" charset="-128"/>
                  <a:cs typeface="ＭＳ Ｐゴシック" pitchFamily="-101" charset="-128"/>
                </a:defRPr>
              </a:lvl1pPr>
              <a:lvl2pPr marL="908050" indent="-436563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6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2pPr>
              <a:lvl3pPr marL="1304925" indent="-395288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o"/>
                <a:defRPr sz="23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3pPr>
              <a:lvl4pPr marL="1693863" indent="-38735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n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4pPr>
              <a:lvl5pPr marL="20939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charset="0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5pPr>
              <a:lvl6pPr marL="25511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6pPr>
              <a:lvl7pPr marL="30083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7pPr>
              <a:lvl8pPr marL="34655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8pPr>
              <a:lvl9pPr marL="3922713" indent="-398463" algn="l" rtl="0" eaLnBrk="1" fontAlgn="base" hangingPunct="1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-101" charset="2"/>
                <a:buChar char="§"/>
                <a:defRPr sz="2000">
                  <a:solidFill>
                    <a:schemeClr val="tx1"/>
                  </a:solidFill>
                  <a:latin typeface="+mn-lt"/>
                  <a:ea typeface="ＭＳ Ｐゴシック" pitchFamily="-101" charset="-128"/>
                </a:defRPr>
              </a:lvl9pPr>
            </a:lstStyle>
            <a:p>
              <a:pPr>
                <a:buClr>
                  <a:schemeClr val="tx1"/>
                </a:buClr>
                <a:buFont typeface="Wingdings" pitchFamily="2" charset="2"/>
                <a:buChar char="Ø"/>
              </a:pPr>
              <a:r>
                <a:rPr lang="en-US" sz="2600" kern="0" dirty="0">
                  <a:solidFill>
                    <a:schemeClr val="accent2"/>
                  </a:solidFill>
                  <a:effectLst/>
                </a:rPr>
                <a:t>Pseudo-weight Approach</a:t>
              </a:r>
            </a:p>
            <a:p>
              <a:pPr>
                <a:buClr>
                  <a:schemeClr val="tx1"/>
                </a:buClr>
                <a:buFont typeface="Wingdings" pitchFamily="2" charset="2"/>
                <a:buChar char="Ø"/>
              </a:pPr>
              <a:endParaRPr lang="en-US" sz="600" kern="0" dirty="0">
                <a:solidFill>
                  <a:schemeClr val="accent2"/>
                </a:solidFill>
                <a:effectLst/>
              </a:endParaRPr>
            </a:p>
            <a:p>
              <a:pPr lvl="1">
                <a:buClr>
                  <a:schemeClr val="tx1"/>
                </a:buClr>
                <a:buFont typeface="Wingdings" pitchFamily="2" charset="2"/>
                <a:buChar char="q"/>
              </a:pPr>
              <a:r>
                <a:rPr lang="en-US" sz="2200" kern="0" dirty="0">
                  <a:effectLst/>
                </a:rPr>
                <a:t>Choose a solution close to desired weight combination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630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DB8AE-2ECB-9F4D-A2F8-A116F636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EMO for Handling Practicalities</a:t>
            </a:r>
            <a:endParaRPr lang="en-CN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4DC11B3-D0BF-5A4F-B234-D0EF0AF51F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1298713"/>
            <a:ext cx="8001000" cy="4721087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en-US" dirty="0"/>
              <a:t>Metamodeling based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Uncertainty handling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Distributed computing in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Redundant objectives in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Dynamic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Bilevel (Hierarchical) EMO</a:t>
            </a:r>
          </a:p>
          <a:p>
            <a:pPr>
              <a:buFont typeface="Wingdings" pitchFamily="2" charset="2"/>
              <a:buChar char="q"/>
            </a:pPr>
            <a:endParaRPr lang="en-US" sz="600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Mixed nature of variables</a:t>
            </a:r>
          </a:p>
        </p:txBody>
      </p:sp>
    </p:spTree>
    <p:extLst>
      <p:ext uri="{BB962C8B-B14F-4D97-AF65-F5344CB8AC3E}">
        <p14:creationId xmlns:p14="http://schemas.microsoft.com/office/powerpoint/2010/main" val="3065220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81BB-BD1F-9D22-A159-7CD403B9D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233" y="0"/>
            <a:ext cx="10668000" cy="890207"/>
          </a:xfrm>
        </p:spPr>
        <p:txBody>
          <a:bodyPr/>
          <a:lstStyle/>
          <a:p>
            <a:r>
              <a:rPr lang="en-US" dirty="0" err="1"/>
              <a:t>Innovization</a:t>
            </a:r>
            <a:r>
              <a:rPr lang="en-US" dirty="0"/>
              <a:t> (Knowledge Discovery)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343DD-860F-647E-6796-D21EC12C0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651" y="1416271"/>
            <a:ext cx="6501183" cy="4848341"/>
          </a:xfrm>
        </p:spPr>
        <p:txBody>
          <a:bodyPr/>
          <a:lstStyle/>
          <a:p>
            <a:r>
              <a:rPr lang="en-US" sz="2600" dirty="0"/>
              <a:t>Variables of Pareto set often contain patterns</a:t>
            </a:r>
          </a:p>
          <a:p>
            <a:pPr lvl="1"/>
            <a:r>
              <a:rPr lang="en-US" sz="2400" dirty="0"/>
              <a:t>Due to optimality conditions each solution must satisfy</a:t>
            </a:r>
          </a:p>
          <a:p>
            <a:r>
              <a:rPr lang="en-US" sz="2600" dirty="0"/>
              <a:t>Machine learning to extract patterns (features)</a:t>
            </a:r>
          </a:p>
          <a:p>
            <a:r>
              <a:rPr lang="en-US" sz="2600" dirty="0"/>
              <a:t>NAS: Subnet is common or certain weights are identical in all Pareto solutions</a:t>
            </a:r>
          </a:p>
          <a:p>
            <a:r>
              <a:rPr lang="en-US" sz="2600" dirty="0" err="1"/>
              <a:t>Reoptimization</a:t>
            </a:r>
            <a:r>
              <a:rPr lang="en-US" sz="2600" dirty="0"/>
              <a:t> to speed-up task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D3C87A7-D2B0-ED9E-19BA-C9D624E4B6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7609393"/>
              </p:ext>
            </p:extLst>
          </p:nvPr>
        </p:nvGraphicFramePr>
        <p:xfrm>
          <a:off x="6983954" y="1867712"/>
          <a:ext cx="4990040" cy="3029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260952" imgH="2011854" progId="Paint.Picture">
                  <p:embed/>
                </p:oleObj>
              </mc:Choice>
              <mc:Fallback>
                <p:oleObj name="Bitmap Image" r:id="rId2" imgW="3260952" imgH="2011854" progId="Paint.Picture">
                  <p:embed/>
                  <p:pic>
                    <p:nvPicPr>
                      <p:cNvPr id="10957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3954" y="1867712"/>
                        <a:ext cx="4990040" cy="30297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001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1FE8B-2B8F-0C40-80C9-4A5E2B131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Summary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A70B038-F5DD-A14E-A799-6A34ADB66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358153"/>
            <a:ext cx="10194434" cy="4802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Multi-objective optimization allows a pragmatic way to find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alternate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solutions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Alternate solutions can be used to </a:t>
            </a:r>
            <a:r>
              <a:rPr lang="en-US" sz="2800" kern="0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extract patterns 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P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roblem knowledge for future use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Speed-up optimization task</a:t>
            </a: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sz="28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Commercial </a:t>
            </a:r>
            <a:r>
              <a:rPr lang="en-US" sz="28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softwares</a:t>
            </a: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 available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Heeds,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ModeFrontier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iSight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VisualDoc</a:t>
            </a: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endParaRPr lang="en-US" sz="24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r>
              <a:rPr lang="en-US" sz="28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  <a:cs typeface="ＭＳ Ｐゴシック" charset="0"/>
              </a:rPr>
              <a:t>Computer codes freely downloadable</a:t>
            </a:r>
          </a:p>
          <a:p>
            <a:pPr>
              <a:lnSpc>
                <a:spcPct val="80000"/>
              </a:lnSpc>
              <a:buFont typeface="Wingdings" pitchFamily="2" charset="2"/>
              <a:buChar char="q"/>
            </a:pPr>
            <a:endParaRPr lang="en-US" sz="600" kern="0" dirty="0">
              <a:effectLst>
                <a:outerShdw blurRad="38100" dist="38100" dir="2700000" algn="tl">
                  <a:srgbClr val="DDDDDD"/>
                </a:outerShdw>
              </a:effectLst>
              <a:latin typeface="Verdana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 typeface="Wingdings" pitchFamily="2" charset="2"/>
              <a:buChar char="q"/>
            </a:pP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pymoo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Jmetal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PISA, </a:t>
            </a:r>
            <a:r>
              <a:rPr lang="en-US" sz="2400" kern="0" dirty="0" err="1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MOEAFramework</a:t>
            </a:r>
            <a:r>
              <a:rPr lang="en-US" sz="2400" kern="0" dirty="0">
                <a:effectLst>
                  <a:outerShdw blurRad="38100" dist="38100" dir="2700000" algn="tl">
                    <a:srgbClr val="DDDDDD"/>
                  </a:outerShdw>
                </a:effectLst>
                <a:latin typeface="Verdana" charset="0"/>
                <a:ea typeface="ＭＳ Ｐゴシック" charset="0"/>
              </a:rPr>
              <a:t>, EMOO websites</a:t>
            </a:r>
          </a:p>
        </p:txBody>
      </p:sp>
    </p:spTree>
    <p:extLst>
      <p:ext uri="{BB962C8B-B14F-4D97-AF65-F5344CB8AC3E}">
        <p14:creationId xmlns:p14="http://schemas.microsoft.com/office/powerpoint/2010/main" val="381301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91E19-DBF5-A941-BCCA-E4B0A35A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MOO Basics: </a:t>
            </a:r>
            <a:r>
              <a:rPr lang="en-CN" i="1" dirty="0"/>
              <a:t>Domination</a:t>
            </a:r>
          </a:p>
        </p:txBody>
      </p:sp>
      <p:pic>
        <p:nvPicPr>
          <p:cNvPr id="4" name="Picture 3" descr="Screen Shot 2013-10-13 at 10.26.57 PM.png">
            <a:extLst>
              <a:ext uri="{FF2B5EF4-FFF2-40B4-BE49-F238E27FC236}">
                <a16:creationId xmlns:a16="http://schemas.microsoft.com/office/drawing/2014/main" id="{BFFD13B6-F353-614C-B2EA-05F235E402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2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096" y="1733104"/>
            <a:ext cx="4792113" cy="421826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31B663-EA33-604E-8D8A-90FE8750D89F}"/>
              </a:ext>
            </a:extLst>
          </p:cNvPr>
          <p:cNvCxnSpPr/>
          <p:nvPr/>
        </p:nvCxnSpPr>
        <p:spPr bwMode="auto">
          <a:xfrm flipV="1">
            <a:off x="7842025" y="3664656"/>
            <a:ext cx="0" cy="1005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EA7E88-8703-1344-9AA8-0EA73DAE8FDA}"/>
              </a:ext>
            </a:extLst>
          </p:cNvPr>
          <p:cNvSpPr txBox="1"/>
          <p:nvPr/>
        </p:nvSpPr>
        <p:spPr>
          <a:xfrm>
            <a:off x="6532432" y="2685651"/>
            <a:ext cx="646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C06AFA-D843-AB43-93D6-36D678F62619}"/>
              </a:ext>
            </a:extLst>
          </p:cNvPr>
          <p:cNvSpPr txBox="1"/>
          <p:nvPr/>
        </p:nvSpPr>
        <p:spPr>
          <a:xfrm>
            <a:off x="7786604" y="3385580"/>
            <a:ext cx="502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9CC19-6D6D-BA4E-882E-C0BB39B1D430}"/>
              </a:ext>
            </a:extLst>
          </p:cNvPr>
          <p:cNvSpPr txBox="1"/>
          <p:nvPr/>
        </p:nvSpPr>
        <p:spPr>
          <a:xfrm>
            <a:off x="7510880" y="4564283"/>
            <a:ext cx="780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0780D0-0782-F344-822F-C9EC1E42AA63}"/>
              </a:ext>
            </a:extLst>
          </p:cNvPr>
          <p:cNvSpPr txBox="1"/>
          <p:nvPr/>
        </p:nvSpPr>
        <p:spPr>
          <a:xfrm>
            <a:off x="9270672" y="5715276"/>
            <a:ext cx="1164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0B6F7-54EC-6C49-8D4C-1879BE644FC5}"/>
              </a:ext>
            </a:extLst>
          </p:cNvPr>
          <p:cNvSpPr/>
          <p:nvPr/>
        </p:nvSpPr>
        <p:spPr bwMode="auto">
          <a:xfrm>
            <a:off x="6199801" y="3060662"/>
            <a:ext cx="634971" cy="716325"/>
          </a:xfrm>
          <a:prstGeom prst="rect">
            <a:avLst/>
          </a:prstGeom>
          <a:solidFill>
            <a:schemeClr val="accent1">
              <a:alpha val="52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3B203-51BB-AB48-B4D2-95BA94A32762}"/>
              </a:ext>
            </a:extLst>
          </p:cNvPr>
          <p:cNvSpPr/>
          <p:nvPr/>
        </p:nvSpPr>
        <p:spPr bwMode="auto">
          <a:xfrm>
            <a:off x="7784958" y="5378317"/>
            <a:ext cx="634971" cy="716325"/>
          </a:xfrm>
          <a:prstGeom prst="rect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5EB68C-2DF0-4B43-853C-92482C777191}"/>
              </a:ext>
            </a:extLst>
          </p:cNvPr>
          <p:cNvSpPr/>
          <p:nvPr/>
        </p:nvSpPr>
        <p:spPr bwMode="auto">
          <a:xfrm>
            <a:off x="7203930" y="2838620"/>
            <a:ext cx="988060" cy="702890"/>
          </a:xfrm>
          <a:prstGeom prst="rect">
            <a:avLst/>
          </a:prstGeom>
          <a:solidFill>
            <a:schemeClr val="accent2">
              <a:alpha val="28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927577-5E43-2E45-B02D-CF0DB592786B}"/>
              </a:ext>
            </a:extLst>
          </p:cNvPr>
          <p:cNvSpPr/>
          <p:nvPr/>
        </p:nvSpPr>
        <p:spPr bwMode="auto">
          <a:xfrm>
            <a:off x="7670988" y="3831706"/>
            <a:ext cx="634971" cy="716325"/>
          </a:xfrm>
          <a:prstGeom prst="rect">
            <a:avLst/>
          </a:prstGeom>
          <a:solidFill>
            <a:schemeClr val="accent2">
              <a:alpha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79DA95B-6C9A-C34F-B2C7-B6A8E74C564F}"/>
              </a:ext>
            </a:extLst>
          </p:cNvPr>
          <p:cNvSpPr/>
          <p:nvPr/>
        </p:nvSpPr>
        <p:spPr bwMode="auto">
          <a:xfrm>
            <a:off x="6785929" y="3011821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AEF9D0-8F43-824D-A6F4-37E8DCC3474B}"/>
              </a:ext>
            </a:extLst>
          </p:cNvPr>
          <p:cNvSpPr/>
          <p:nvPr/>
        </p:nvSpPr>
        <p:spPr bwMode="auto">
          <a:xfrm>
            <a:off x="8159429" y="2789779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7E5E74-A637-3548-BA51-D8A338706304}"/>
              </a:ext>
            </a:extLst>
          </p:cNvPr>
          <p:cNvSpPr/>
          <p:nvPr/>
        </p:nvSpPr>
        <p:spPr bwMode="auto">
          <a:xfrm>
            <a:off x="8246704" y="378874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C7EE70C-BD67-2B43-A3EF-E17044F7CF1A}"/>
              </a:ext>
            </a:extLst>
          </p:cNvPr>
          <p:cNvSpPr/>
          <p:nvPr/>
        </p:nvSpPr>
        <p:spPr bwMode="auto">
          <a:xfrm>
            <a:off x="8382822" y="534123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FC269B-EA4A-1D41-B7DE-F7C5EF02EA4E}"/>
              </a:ext>
            </a:extLst>
          </p:cNvPr>
          <p:cNvSpPr txBox="1"/>
          <p:nvPr/>
        </p:nvSpPr>
        <p:spPr>
          <a:xfrm>
            <a:off x="8871335" y="3705154"/>
            <a:ext cx="17614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point should exist on axis lines as well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714E1B-E4A0-F84F-94E3-2BFD26A05F80}"/>
              </a:ext>
            </a:extLst>
          </p:cNvPr>
          <p:cNvSpPr/>
          <p:nvPr/>
        </p:nvSpPr>
        <p:spPr bwMode="auto">
          <a:xfrm>
            <a:off x="7785249" y="3618303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719003-4CEB-A847-8E41-0556979ADFA3}"/>
              </a:ext>
            </a:extLst>
          </p:cNvPr>
          <p:cNvSpPr/>
          <p:nvPr/>
        </p:nvSpPr>
        <p:spPr bwMode="auto">
          <a:xfrm>
            <a:off x="7793181" y="4624825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F102D-DD4B-B24A-9568-A90BE6FE6B92}"/>
                  </a:ext>
                </a:extLst>
              </p:cNvPr>
              <p:cNvSpPr txBox="1"/>
              <p:nvPr/>
            </p:nvSpPr>
            <p:spPr>
              <a:xfrm>
                <a:off x="8275463" y="2587932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B9F102D-DD4B-B24A-9568-A90BE6FE6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463" y="2587932"/>
                <a:ext cx="604362" cy="369332"/>
              </a:xfrm>
              <a:prstGeom prst="rect">
                <a:avLst/>
              </a:prstGeom>
              <a:blipFill>
                <a:blip r:embed="rId4"/>
                <a:stretch>
                  <a:fillRect l="-10204" r="-20408" b="-275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D3EAC31-D8D6-7141-96F9-735C87D6C0C8}"/>
              </a:ext>
            </a:extLst>
          </p:cNvPr>
          <p:cNvSpPr txBox="1"/>
          <p:nvPr/>
        </p:nvSpPr>
        <p:spPr>
          <a:xfrm>
            <a:off x="8289452" y="2450034"/>
            <a:ext cx="50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382E01-7772-DD4C-ACB1-8DB16C62E197}"/>
              </a:ext>
            </a:extLst>
          </p:cNvPr>
          <p:cNvSpPr txBox="1"/>
          <p:nvPr/>
        </p:nvSpPr>
        <p:spPr>
          <a:xfrm>
            <a:off x="6844737" y="3547553"/>
            <a:ext cx="40708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EAB610-0F68-6840-AC94-5379D0557C9A}"/>
                  </a:ext>
                </a:extLst>
              </p:cNvPr>
              <p:cNvSpPr txBox="1"/>
              <p:nvPr/>
            </p:nvSpPr>
            <p:spPr>
              <a:xfrm>
                <a:off x="6644053" y="3556001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AEAB610-0F68-6840-AC94-5379D0557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53" y="3556001"/>
                <a:ext cx="604362" cy="369332"/>
              </a:xfrm>
              <a:prstGeom prst="rect">
                <a:avLst/>
              </a:prstGeom>
              <a:blipFill>
                <a:blip r:embed="rId5"/>
                <a:stretch>
                  <a:fillRect l="-4167" r="-14583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72EA5A-ED9A-2544-9794-786AC4531177}"/>
              </a:ext>
            </a:extLst>
          </p:cNvPr>
          <p:cNvCxnSpPr>
            <a:cxnSpLocks/>
            <a:stCxn id="15" idx="2"/>
          </p:cNvCxnSpPr>
          <p:nvPr/>
        </p:nvCxnSpPr>
        <p:spPr bwMode="auto">
          <a:xfrm flipH="1" flipV="1">
            <a:off x="6867715" y="2846759"/>
            <a:ext cx="129171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534336-BA55-3B47-8F70-081FCFD682DD}"/>
              </a:ext>
            </a:extLst>
          </p:cNvPr>
          <p:cNvCxnSpPr>
            <a:cxnSpLocks/>
          </p:cNvCxnSpPr>
          <p:nvPr/>
        </p:nvCxnSpPr>
        <p:spPr bwMode="auto">
          <a:xfrm flipH="1">
            <a:off x="8199537" y="2855983"/>
            <a:ext cx="244" cy="849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152B32-F9DE-B140-8B35-C9B707B97E99}"/>
                  </a:ext>
                </a:extLst>
              </p:cNvPr>
              <p:cNvSpPr txBox="1"/>
              <p:nvPr/>
            </p:nvSpPr>
            <p:spPr>
              <a:xfrm>
                <a:off x="10710413" y="1585892"/>
                <a:ext cx="471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5152B32-F9DE-B140-8B35-C9B707B97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413" y="1585892"/>
                <a:ext cx="471988" cy="369332"/>
              </a:xfrm>
              <a:prstGeom prst="rect">
                <a:avLst/>
              </a:prstGeom>
              <a:blipFill>
                <a:blip r:embed="rId6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F1400-38A0-9746-ABB9-D39E32F0B923}"/>
                  </a:ext>
                </a:extLst>
              </p:cNvPr>
              <p:cNvSpPr txBox="1"/>
              <p:nvPr/>
            </p:nvSpPr>
            <p:spPr>
              <a:xfrm>
                <a:off x="9270672" y="57940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42F1400-38A0-9746-ABB9-D39E32F0B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672" y="579405"/>
                <a:ext cx="477310" cy="369332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Hexagon 28">
            <a:extLst>
              <a:ext uri="{FF2B5EF4-FFF2-40B4-BE49-F238E27FC236}">
                <a16:creationId xmlns:a16="http://schemas.microsoft.com/office/drawing/2014/main" id="{5F70B710-C83A-A042-8C04-F4274B63F79F}"/>
              </a:ext>
            </a:extLst>
          </p:cNvPr>
          <p:cNvSpPr/>
          <p:nvPr/>
        </p:nvSpPr>
        <p:spPr>
          <a:xfrm>
            <a:off x="9645542" y="814740"/>
            <a:ext cx="1121383" cy="1038182"/>
          </a:xfrm>
          <a:prstGeom prst="hex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52ADB1-05F7-B94B-B8A2-9E6286AD86AA}"/>
              </a:ext>
            </a:extLst>
          </p:cNvPr>
          <p:cNvCxnSpPr>
            <a:cxnSpLocks/>
          </p:cNvCxnSpPr>
          <p:nvPr/>
        </p:nvCxnSpPr>
        <p:spPr>
          <a:xfrm>
            <a:off x="9319676" y="1958669"/>
            <a:ext cx="163332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BF3959C-E749-0743-9360-6BE407CF43FB}"/>
              </a:ext>
            </a:extLst>
          </p:cNvPr>
          <p:cNvCxnSpPr>
            <a:cxnSpLocks/>
          </p:cNvCxnSpPr>
          <p:nvPr/>
        </p:nvCxnSpPr>
        <p:spPr>
          <a:xfrm flipV="1">
            <a:off x="9319676" y="711791"/>
            <a:ext cx="0" cy="124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85EFB1B-BDC2-0440-8E98-D54169251E94}"/>
              </a:ext>
            </a:extLst>
          </p:cNvPr>
          <p:cNvSpPr/>
          <p:nvPr/>
        </p:nvSpPr>
        <p:spPr bwMode="auto">
          <a:xfrm>
            <a:off x="10003970" y="1194948"/>
            <a:ext cx="138494" cy="157003"/>
          </a:xfrm>
          <a:prstGeom prst="ellipse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88EF56-C9C1-064D-9B85-AE1D7E2F0CE6}"/>
                  </a:ext>
                </a:extLst>
              </p:cNvPr>
              <p:cNvSpPr txBox="1"/>
              <p:nvPr/>
            </p:nvSpPr>
            <p:spPr>
              <a:xfrm>
                <a:off x="9747982" y="1570989"/>
                <a:ext cx="572059" cy="508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888EF56-C9C1-064D-9B85-AE1D7E2F0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982" y="1570989"/>
                <a:ext cx="572059" cy="5088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rc 33">
            <a:extLst>
              <a:ext uri="{FF2B5EF4-FFF2-40B4-BE49-F238E27FC236}">
                <a16:creationId xmlns:a16="http://schemas.microsoft.com/office/drawing/2014/main" id="{DCF41B71-B729-B942-BF29-22B337257787}"/>
              </a:ext>
            </a:extLst>
          </p:cNvPr>
          <p:cNvSpPr/>
          <p:nvPr/>
        </p:nvSpPr>
        <p:spPr>
          <a:xfrm>
            <a:off x="9594683" y="878133"/>
            <a:ext cx="752167" cy="958046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11E8860-E9A5-A644-8BA5-215437AFA277}"/>
              </a:ext>
            </a:extLst>
          </p:cNvPr>
          <p:cNvSpPr/>
          <p:nvPr/>
        </p:nvSpPr>
        <p:spPr>
          <a:xfrm rot="10016874">
            <a:off x="10224303" y="1097681"/>
            <a:ext cx="507317" cy="575699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264CF3-2F20-914D-8213-1D7C0FA8244D}"/>
                  </a:ext>
                </a:extLst>
              </p:cNvPr>
              <p:cNvSpPr txBox="1"/>
              <p:nvPr/>
            </p:nvSpPr>
            <p:spPr>
              <a:xfrm>
                <a:off x="9694112" y="977376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D264CF3-2F20-914D-8213-1D7C0FA82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4112" y="977376"/>
                <a:ext cx="49077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E4F3BA1-15A9-1149-AFC3-8BA70F4F408E}"/>
              </a:ext>
            </a:extLst>
          </p:cNvPr>
          <p:cNvCxnSpPr>
            <a:cxnSpLocks/>
          </p:cNvCxnSpPr>
          <p:nvPr/>
        </p:nvCxnSpPr>
        <p:spPr bwMode="auto">
          <a:xfrm flipH="1">
            <a:off x="8201818" y="1321366"/>
            <a:ext cx="1847917" cy="14372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4062470-706C-194F-9678-0F7BB8DF5490}"/>
              </a:ext>
            </a:extLst>
          </p:cNvPr>
          <p:cNvSpPr txBox="1"/>
          <p:nvPr/>
        </p:nvSpPr>
        <p:spPr>
          <a:xfrm>
            <a:off x="9721016" y="949124"/>
            <a:ext cx="396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6D8592-18F3-4344-9E1D-E8C0A478228A}"/>
              </a:ext>
            </a:extLst>
          </p:cNvPr>
          <p:cNvSpPr txBox="1"/>
          <p:nvPr/>
        </p:nvSpPr>
        <p:spPr>
          <a:xfrm>
            <a:off x="9780007" y="523283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D3029A-BF5E-8548-A0AA-AC998FEF2DF0}"/>
              </a:ext>
            </a:extLst>
          </p:cNvPr>
          <p:cNvSpPr txBox="1"/>
          <p:nvPr/>
        </p:nvSpPr>
        <p:spPr>
          <a:xfrm>
            <a:off x="10290152" y="1082504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3DED2E-BB9B-3E4E-A2B8-141BC9F3CA29}"/>
              </a:ext>
            </a:extLst>
          </p:cNvPr>
          <p:cNvSpPr txBox="1"/>
          <p:nvPr/>
        </p:nvSpPr>
        <p:spPr>
          <a:xfrm>
            <a:off x="9978699" y="1328255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22891-23CC-0D4E-9F5F-B061E0785A0D}"/>
              </a:ext>
            </a:extLst>
          </p:cNvPr>
          <p:cNvSpPr txBox="1"/>
          <p:nvPr/>
        </p:nvSpPr>
        <p:spPr>
          <a:xfrm>
            <a:off x="10433685" y="1386579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5A4949-5221-544F-9A3B-F3401DE96C96}"/>
                  </a:ext>
                </a:extLst>
              </p:cNvPr>
              <p:cNvSpPr txBox="1"/>
              <p:nvPr/>
            </p:nvSpPr>
            <p:spPr>
              <a:xfrm>
                <a:off x="10028120" y="2856623"/>
                <a:ext cx="4839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E5A4949-5221-544F-9A3B-F3401DE96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120" y="2856623"/>
                <a:ext cx="483914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A57E9-F895-4E43-9442-C01FD78D07A4}"/>
                  </a:ext>
                </a:extLst>
              </p:cNvPr>
              <p:cNvSpPr txBox="1"/>
              <p:nvPr/>
            </p:nvSpPr>
            <p:spPr>
              <a:xfrm>
                <a:off x="10237773" y="740676"/>
                <a:ext cx="421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2FA57E9-F895-4E43-9442-C01FD78D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7773" y="740676"/>
                <a:ext cx="421141" cy="369332"/>
              </a:xfrm>
              <a:prstGeom prst="rect">
                <a:avLst/>
              </a:prstGeom>
              <a:blipFill>
                <a:blip r:embed="rId11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9B9CDBB2-35B4-0649-9947-A33A1B7AB3B3}"/>
              </a:ext>
            </a:extLst>
          </p:cNvPr>
          <p:cNvSpPr/>
          <p:nvPr/>
        </p:nvSpPr>
        <p:spPr bwMode="auto">
          <a:xfrm>
            <a:off x="9384743" y="5632328"/>
            <a:ext cx="97688" cy="113961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83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CFDAED9-FAAF-BD4E-8FDA-7DE69811016C}"/>
                  </a:ext>
                </a:extLst>
              </p14:cNvPr>
              <p14:cNvContentPartPr/>
              <p14:nvPr/>
            </p14:nvContentPartPr>
            <p14:xfrm>
              <a:off x="6854908" y="3088885"/>
              <a:ext cx="958320" cy="5792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CFDAED9-FAAF-BD4E-8FDA-7DE69811016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45908" y="3079885"/>
                <a:ext cx="9759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8829F87-D697-CE47-8CA9-18495C0E34B0}"/>
                  </a:ext>
                </a:extLst>
              </p14:cNvPr>
              <p14:cNvContentPartPr/>
              <p14:nvPr/>
            </p14:nvContentPartPr>
            <p14:xfrm>
              <a:off x="7852108" y="4707085"/>
              <a:ext cx="1597680" cy="1032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8829F87-D697-CE47-8CA9-18495C0E34B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3108" y="4698085"/>
                <a:ext cx="1615320" cy="1049760"/>
              </a:xfrm>
              <a:prstGeom prst="rect">
                <a:avLst/>
              </a:prstGeom>
            </p:spPr>
          </p:pic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0DD0DA0-8C0E-D943-9931-68E3F6A892FC}"/>
              </a:ext>
            </a:extLst>
          </p:cNvPr>
          <p:cNvSpPr txBox="1"/>
          <p:nvPr/>
        </p:nvSpPr>
        <p:spPr>
          <a:xfrm>
            <a:off x="8094944" y="1035546"/>
            <a:ext cx="127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Variable Space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9302597-84F0-CA42-938B-5B1D2CDE8E7F}"/>
              </a:ext>
            </a:extLst>
          </p:cNvPr>
          <p:cNvSpPr txBox="1"/>
          <p:nvPr/>
        </p:nvSpPr>
        <p:spPr>
          <a:xfrm>
            <a:off x="5970866" y="1710840"/>
            <a:ext cx="12711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Objective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0EB407-893A-F24B-9D93-251E6D965E38}"/>
                  </a:ext>
                </a:extLst>
              </p:cNvPr>
              <p:cNvSpPr txBox="1"/>
              <p:nvPr/>
            </p:nvSpPr>
            <p:spPr>
              <a:xfrm>
                <a:off x="8515465" y="4998486"/>
                <a:ext cx="604362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36000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5E0EB407-893A-F24B-9D93-251E6D965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465" y="4998486"/>
                <a:ext cx="604362" cy="369332"/>
              </a:xfrm>
              <a:prstGeom prst="rect">
                <a:avLst/>
              </a:prstGeom>
              <a:blipFill>
                <a:blip r:embed="rId16"/>
                <a:stretch>
                  <a:fillRect l="-10204" r="-20408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8">
                <a:extLst>
                  <a:ext uri="{FF2B5EF4-FFF2-40B4-BE49-F238E27FC236}">
                    <a16:creationId xmlns:a16="http://schemas.microsoft.com/office/drawing/2014/main" id="{6C56E2D5-3EB2-554A-BD70-8BD7C3008B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2000" y="1555200"/>
                <a:ext cx="5109715" cy="4218267"/>
              </a:xfrm>
              <a:noFill/>
            </p:spPr>
            <p:txBody>
              <a:bodyPr/>
              <a:lstStyle/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A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Pareto-optimal </a:t>
                </a:r>
                <a:r>
                  <a:rPr lang="en-US" sz="2400" dirty="0">
                    <a:solidFill>
                      <a:srgbClr val="C00000"/>
                    </a:solidFill>
                  </a:rPr>
                  <a:t>if</a:t>
                </a:r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C00000"/>
                    </a:solidFill>
                  </a:rPr>
                  <a:t>there is </a:t>
                </a:r>
                <a:r>
                  <a:rPr lang="en-US" sz="2400" b="1" dirty="0">
                    <a:solidFill>
                      <a:srgbClr val="000099"/>
                    </a:solidFill>
                  </a:rPr>
                  <a:t>no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such that</a:t>
                </a: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C00000"/>
                  </a:solidFill>
                </a:endParaRP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:r>
                  <a:rPr lang="en-US" sz="2000" b="1" dirty="0">
                    <a:solidFill>
                      <a:srgbClr val="00009A"/>
                    </a:solidFill>
                  </a:rPr>
                  <a:t>AND</a:t>
                </a:r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i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for some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000" i="1" dirty="0">
                  <a:solidFill>
                    <a:schemeClr val="tx1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endParaRPr lang="en-US" sz="2400" i="1" dirty="0">
                  <a:solidFill>
                    <a:srgbClr val="C00000"/>
                  </a:solidFill>
                </a:endParaRPr>
              </a:p>
              <a:p>
                <a:pPr>
                  <a:buClr>
                    <a:schemeClr val="tx1"/>
                  </a:buClr>
                  <a:buFont typeface="Wingdings" pitchFamily="2" charset="2"/>
                  <a:buChar char="Ø"/>
                </a:pPr>
                <a:r>
                  <a:rPr lang="en-US" sz="2400" dirty="0"/>
                  <a:t>Place top-right corner of a paper on the point </a:t>
                </a:r>
                <a:r>
                  <a:rPr lang="en-US" sz="2400" b="1" i="1" dirty="0"/>
                  <a:t>z</a:t>
                </a:r>
                <a:r>
                  <a:rPr lang="en-US" sz="2400" i="1" dirty="0"/>
                  <a:t>*</a:t>
                </a:r>
              </a:p>
              <a:p>
                <a:pPr lvl="1">
                  <a:buClr>
                    <a:schemeClr val="tx1"/>
                  </a:buClr>
                  <a:buFont typeface="Wingdings" pitchFamily="2" charset="2"/>
                  <a:buChar char="q"/>
                </a:pPr>
                <a:r>
                  <a:rPr lang="en-US" sz="2000" dirty="0"/>
                  <a:t>If no point exists on the paper, </a:t>
                </a:r>
                <a:r>
                  <a:rPr lang="en-US" sz="2000" b="1" i="1" dirty="0"/>
                  <a:t>z</a:t>
                </a:r>
                <a:r>
                  <a:rPr lang="en-US" sz="2000" i="1" dirty="0"/>
                  <a:t>*</a:t>
                </a:r>
                <a:r>
                  <a:rPr lang="en-US" sz="2000" dirty="0"/>
                  <a:t> is efficient </a:t>
                </a:r>
              </a:p>
            </p:txBody>
          </p:sp>
        </mc:Choice>
        <mc:Fallback xmlns="">
          <p:sp>
            <p:nvSpPr>
              <p:cNvPr id="51" name="Content Placeholder 8">
                <a:extLst>
                  <a:ext uri="{FF2B5EF4-FFF2-40B4-BE49-F238E27FC236}">
                    <a16:creationId xmlns:a16="http://schemas.microsoft.com/office/drawing/2014/main" id="{6C56E2D5-3EB2-554A-BD70-8BD7C3008B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000" y="1555200"/>
                <a:ext cx="5109715" cy="4218267"/>
              </a:xfrm>
              <a:blipFill>
                <a:blip r:embed="rId17"/>
                <a:stretch>
                  <a:fillRect l="-1737" t="-1201" r="-19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4D43E1-3062-3E4F-9C7F-CA0EBBE56DDE}"/>
                  </a:ext>
                </a:extLst>
              </p:cNvPr>
              <p:cNvSpPr txBox="1"/>
              <p:nvPr/>
            </p:nvSpPr>
            <p:spPr>
              <a:xfrm>
                <a:off x="2456931" y="3132982"/>
                <a:ext cx="5702498" cy="1815882"/>
              </a:xfrm>
              <a:prstGeom prst="rect">
                <a:avLst/>
              </a:prstGeom>
              <a:solidFill>
                <a:schemeClr val="bg1"/>
              </a:solidFill>
              <a:effectLst>
                <a:glow rad="1244600">
                  <a:schemeClr val="accent1"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</a:rPr>
                  <a:t>Then,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i="1" dirty="0">
                    <a:solidFill>
                      <a:srgbClr val="C00000"/>
                    </a:solidFill>
                  </a:rPr>
                  <a:t>dominates</a:t>
                </a:r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. </a:t>
                </a:r>
                <a:r>
                  <a:rPr lang="en-US" sz="2800" dirty="0"/>
                  <a:t>A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Pareto-optimal </a:t>
                </a:r>
                <a:r>
                  <a:rPr lang="en-US" sz="2800" dirty="0">
                    <a:solidFill>
                      <a:srgbClr val="C00000"/>
                    </a:solidFill>
                  </a:rPr>
                  <a:t>if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C00000"/>
                    </a:solidFill>
                  </a:rPr>
                  <a:t>there is </a:t>
                </a:r>
                <a:r>
                  <a:rPr lang="en-US" sz="2800" dirty="0">
                    <a:solidFill>
                      <a:srgbClr val="000099"/>
                    </a:solidFill>
                  </a:rPr>
                  <a:t>no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which dominates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14D43E1-3062-3E4F-9C7F-CA0EBBE56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931" y="3132982"/>
                <a:ext cx="5702498" cy="181588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effectLst>
                <a:glow rad="1244600">
                  <a:schemeClr val="accent1"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56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 animBg="1"/>
      <p:bldP spid="20" grpId="0" animBg="1"/>
      <p:bldP spid="22" grpId="0"/>
      <p:bldP spid="24" grpId="0" animBg="1"/>
      <p:bldP spid="34" grpId="0" animBg="1"/>
      <p:bldP spid="35" grpId="0" animBg="1"/>
      <p:bldP spid="38" grpId="0"/>
      <p:bldP spid="39" grpId="0"/>
      <p:bldP spid="40" grpId="0"/>
      <p:bldP spid="41" grpId="0"/>
      <p:bldP spid="42" grpId="0"/>
      <p:bldP spid="45" grpId="0" animBg="1"/>
      <p:bldP spid="50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6F2523D-6B0F-D347-8CBE-ACDA58507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480560"/>
              </p:ext>
            </p:extLst>
          </p:nvPr>
        </p:nvGraphicFramePr>
        <p:xfrm>
          <a:off x="7319509" y="1047817"/>
          <a:ext cx="4021153" cy="5081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45100" imgH="6629400" progId="Paint.Picture">
                  <p:embed/>
                </p:oleObj>
              </mc:Choice>
              <mc:Fallback>
                <p:oleObj name="Bitmap Image" r:id="rId2" imgW="5245100" imgH="662940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2818AA5-98EF-4041-97AC-09D6E66B2B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9509" y="1047817"/>
                        <a:ext cx="4021153" cy="50811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CAF723B-B4CD-E34C-B39F-5C32E1F3B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MOO Basics</a:t>
            </a:r>
            <a:r>
              <a:rPr lang="en-US" dirty="0"/>
              <a:t> (cont.)</a:t>
            </a:r>
            <a:endParaRPr lang="en-C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AC418C-2F62-794E-B2E2-23F8D031804A}"/>
              </a:ext>
            </a:extLst>
          </p:cNvPr>
          <p:cNvSpPr txBox="1">
            <a:spLocks/>
          </p:cNvSpPr>
          <p:nvPr/>
        </p:nvSpPr>
        <p:spPr bwMode="auto">
          <a:xfrm>
            <a:off x="720000" y="1261241"/>
            <a:ext cx="6415895" cy="479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3000">
                <a:solidFill>
                  <a:schemeClr val="tx1"/>
                </a:solidFill>
                <a:latin typeface="+mn-lt"/>
                <a:ea typeface="ＭＳ Ｐゴシック" pitchFamily="-101" charset="-128"/>
                <a:cs typeface="ＭＳ Ｐゴシック" pitchFamily="-101" charset="-128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6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o"/>
              <a:defRPr sz="23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-101" charset="2"/>
              <a:buChar char="§"/>
              <a:defRPr sz="2000">
                <a:solidFill>
                  <a:schemeClr val="tx1"/>
                </a:solidFill>
                <a:latin typeface="+mn-lt"/>
                <a:ea typeface="ＭＳ Ｐゴシック" pitchFamily="-101" charset="-128"/>
              </a:defRPr>
            </a:lvl9pPr>
          </a:lstStyle>
          <a:p>
            <a:pPr marL="469900" marR="0" lvl="0" indent="-469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Tx/>
              <a:buFont typeface="Wingdings" pitchFamily="2" charset="2"/>
              <a:buChar char="Ø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Other Domination Principles</a:t>
            </a:r>
          </a:p>
          <a:p>
            <a:pPr lvl="1" indent="-469900">
              <a:buClr>
                <a:srgbClr val="C00000"/>
              </a:buClr>
              <a:buFont typeface="Wingdings" pitchFamily="2" charset="2"/>
              <a:buChar char="q"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Cone-Domination</a:t>
            </a:r>
          </a:p>
          <a:p>
            <a:pPr lvl="1" indent="-469900">
              <a:buClr>
                <a:srgbClr val="C00000"/>
              </a:buClr>
              <a:buFont typeface="Wingdings" pitchFamily="2" charset="2"/>
              <a:buChar char="q"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Epsilon-Domination</a:t>
            </a:r>
          </a:p>
          <a:p>
            <a:pPr lvl="1" indent="-469900">
              <a:buClr>
                <a:srgbClr val="C00000"/>
              </a:buClr>
              <a:buFont typeface="Wingdings" pitchFamily="2" charset="2"/>
              <a:buChar char="Ø"/>
            </a:pP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 lvl="1" indent="-469900">
              <a:buClr>
                <a:srgbClr val="C00000"/>
              </a:buClr>
              <a:buFont typeface="Wingdings" pitchFamily="2" charset="2"/>
              <a:buChar char="Ø"/>
            </a:pP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endParaRPr kumimoji="0" lang="en-US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One with larger number of better objectives dominate the other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ＭＳ Ｐゴシック" pitchFamily="-101" charset="-128"/>
            </a:endParaRP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ＭＳ Ｐゴシック" pitchFamily="-101" charset="-128"/>
              </a:rPr>
              <a:t>Custom Domination principles possible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12649C-C3D5-5142-A33F-B2F092477C8C}"/>
              </a:ext>
            </a:extLst>
          </p:cNvPr>
          <p:cNvGrpSpPr/>
          <p:nvPr/>
        </p:nvGrpSpPr>
        <p:grpSpPr>
          <a:xfrm>
            <a:off x="2718406" y="2573939"/>
            <a:ext cx="1874614" cy="1171232"/>
            <a:chOff x="1761966" y="3011039"/>
            <a:chExt cx="1402210" cy="876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C535CC6-7872-5C4E-8B03-FD987584676E}"/>
                    </a:ext>
                  </a:extLst>
                </p:cNvPr>
                <p:cNvSpPr txBox="1"/>
                <p:nvPr/>
              </p:nvSpPr>
              <p:spPr>
                <a:xfrm>
                  <a:off x="2474117" y="3517788"/>
                  <a:ext cx="48115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C535CC6-7872-5C4E-8B03-FD9875846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117" y="3517788"/>
                  <a:ext cx="48115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1A6ED2-654C-EE47-9DB5-321C514795EB}"/>
                </a:ext>
              </a:extLst>
            </p:cNvPr>
            <p:cNvGrpSpPr/>
            <p:nvPr/>
          </p:nvGrpSpPr>
          <p:grpSpPr>
            <a:xfrm>
              <a:off x="1761966" y="3011039"/>
              <a:ext cx="1402210" cy="826319"/>
              <a:chOff x="2752931" y="2965752"/>
              <a:chExt cx="1402210" cy="82631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E776B62-AE0E-024C-901D-C32E6B81A9DD}"/>
                  </a:ext>
                </a:extLst>
              </p:cNvPr>
              <p:cNvSpPr/>
              <p:nvPr/>
            </p:nvSpPr>
            <p:spPr bwMode="auto">
              <a:xfrm>
                <a:off x="3018865" y="3489512"/>
                <a:ext cx="105335" cy="107576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-101" charset="0"/>
                </a:endParaRP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4C3F313-2759-B74E-8192-1327F192552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870947" y="3792071"/>
                <a:ext cx="128419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326E16D-39B8-D542-ABB2-9DA5B3B46F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868706" y="3079376"/>
                <a:ext cx="2241" cy="71269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33A5FAF-A62F-0245-8126-548B4E6332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3076015" y="3109871"/>
                <a:ext cx="0" cy="40943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26AEC96-ED82-DB4D-829C-4DF08E60661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3071532" y="3543300"/>
                <a:ext cx="1083609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0DF427C-013F-A749-AC69-6E2E6D0484B4}"/>
                  </a:ext>
                </a:extLst>
              </p:cNvPr>
              <p:cNvSpPr txBox="1"/>
              <p:nvPr/>
            </p:nvSpPr>
            <p:spPr>
              <a:xfrm>
                <a:off x="3071532" y="3190965"/>
                <a:ext cx="341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BCB0552-14DC-A642-946C-6EB11F87CECE}"/>
                  </a:ext>
                </a:extLst>
              </p:cNvPr>
              <p:cNvSpPr/>
              <p:nvPr/>
            </p:nvSpPr>
            <p:spPr bwMode="auto">
              <a:xfrm flipV="1">
                <a:off x="2868705" y="3109871"/>
                <a:ext cx="1205753" cy="682200"/>
              </a:xfrm>
              <a:prstGeom prst="rect">
                <a:avLst/>
              </a:prstGeom>
              <a:solidFill>
                <a:srgbClr val="92D050">
                  <a:alpha val="3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-101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92498A12-34C5-B14C-A778-77CC43159661}"/>
                      </a:ext>
                    </a:extLst>
                  </p:cNvPr>
                  <p:cNvSpPr txBox="1"/>
                  <p:nvPr/>
                </p:nvSpPr>
                <p:spPr>
                  <a:xfrm>
                    <a:off x="2752931" y="2965752"/>
                    <a:ext cx="47583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ECE732D-9263-9648-9FD4-5B73F32582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2931" y="2965752"/>
                    <a:ext cx="475835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28826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8DED5-88FA-2F4C-9778-48EF02A85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MOO Basics</a:t>
            </a:r>
            <a:r>
              <a:rPr lang="en-US" dirty="0"/>
              <a:t> (cont.)</a:t>
            </a:r>
            <a:endParaRPr lang="en-CN" dirty="0"/>
          </a:p>
        </p:txBody>
      </p:sp>
      <p:graphicFrame>
        <p:nvGraphicFramePr>
          <p:cNvPr id="8" name="Object 2">
            <a:extLst>
              <a:ext uri="{FF2B5EF4-FFF2-40B4-BE49-F238E27FC236}">
                <a16:creationId xmlns:a16="http://schemas.microsoft.com/office/drawing/2014/main" id="{F878F1B1-51C3-354C-88E1-32D124492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83261"/>
              </p:ext>
            </p:extLst>
          </p:nvPr>
        </p:nvGraphicFramePr>
        <p:xfrm>
          <a:off x="6705595" y="1620680"/>
          <a:ext cx="4344420" cy="3819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3985605" imgH="3505504" progId="Paint.Picture">
                  <p:embed/>
                </p:oleObj>
              </mc:Choice>
              <mc:Fallback>
                <p:oleObj name="Bitmap Image" r:id="rId2" imgW="3985605" imgH="3505504" progId="Paint.Picture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95A143BE-DFE7-F64C-BBC7-85505EE907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595" y="1620680"/>
                        <a:ext cx="4344420" cy="38196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1DDA3DA4-0B07-5A4A-A007-0F713FB4487C}"/>
              </a:ext>
            </a:extLst>
          </p:cNvPr>
          <p:cNvGrpSpPr/>
          <p:nvPr/>
        </p:nvGrpSpPr>
        <p:grpSpPr>
          <a:xfrm>
            <a:off x="6144207" y="3551100"/>
            <a:ext cx="2810911" cy="2230791"/>
            <a:chOff x="4030783" y="3724840"/>
            <a:chExt cx="2810911" cy="2230791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6F5F1B-BE67-4B4B-8FC8-FB88A9BBD6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572000" y="5620871"/>
              <a:ext cx="209101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9389163-8BA6-AD46-BF2B-BFB8CB16DD4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76482" y="3724840"/>
              <a:ext cx="0" cy="183071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BFBCB07-8209-D449-86F2-5C83FDB605E1}"/>
                    </a:ext>
                  </a:extLst>
                </p:cNvPr>
                <p:cNvSpPr txBox="1"/>
                <p:nvPr/>
              </p:nvSpPr>
              <p:spPr>
                <a:xfrm>
                  <a:off x="6260509" y="5617077"/>
                  <a:ext cx="5811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0D6313-099A-9D44-BEC2-F2DE79DA2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0509" y="5617077"/>
                  <a:ext cx="581185" cy="338554"/>
                </a:xfrm>
                <a:prstGeom prst="rect">
                  <a:avLst/>
                </a:prstGeom>
                <a:blipFill>
                  <a:blip r:embed="rId5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F9BC836-E8C2-244A-87A8-AA4C28DD678B}"/>
                    </a:ext>
                  </a:extLst>
                </p:cNvPr>
                <p:cNvSpPr txBox="1"/>
                <p:nvPr/>
              </p:nvSpPr>
              <p:spPr>
                <a:xfrm>
                  <a:off x="4030783" y="3724840"/>
                  <a:ext cx="58593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4C197EF2-8374-1C4A-8196-35CA04ED62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0783" y="3724840"/>
                  <a:ext cx="585930" cy="338554"/>
                </a:xfrm>
                <a:prstGeom prst="rect">
                  <a:avLst/>
                </a:prstGeom>
                <a:blipFill>
                  <a:blip r:embed="rId6"/>
                  <a:stretch>
                    <a:fillRect b="-1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5863A2F3-177C-9F44-AADF-AF60C67EC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800000">
              <a:off x="4610111" y="3726593"/>
              <a:ext cx="2129737" cy="185686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2A9D3D-B3A4-D24A-A427-681662B893A3}"/>
                  </a:ext>
                </a:extLst>
              </p:cNvPr>
              <p:cNvSpPr txBox="1"/>
              <p:nvPr/>
            </p:nvSpPr>
            <p:spPr>
              <a:xfrm>
                <a:off x="8638769" y="4281791"/>
                <a:ext cx="4603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2A9D3D-B3A4-D24A-A427-681662B89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8769" y="4281791"/>
                <a:ext cx="46038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10E850-F119-254E-9479-33B85DA6D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481963"/>
            <a:ext cx="4766389" cy="4650549"/>
          </a:xfrm>
        </p:spPr>
        <p:txBody>
          <a:bodyPr/>
          <a:lstStyle/>
          <a:p>
            <a:pPr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Mixed minimization-maximization</a:t>
            </a:r>
          </a:p>
          <a:p>
            <a:pPr>
              <a:buClr>
                <a:srgbClr val="C00000"/>
              </a:buClr>
              <a:buFont typeface="Wingdings" pitchFamily="2" charset="2"/>
              <a:buChar char="Ø"/>
            </a:pPr>
            <a:endParaRPr lang="en-US" sz="600" dirty="0"/>
          </a:p>
          <a:p>
            <a:pPr lvl="1">
              <a:buClr>
                <a:srgbClr val="C00000"/>
              </a:buClr>
              <a:buFont typeface="Wingdings" pitchFamily="2" charset="2"/>
              <a:buChar char="q"/>
            </a:pPr>
            <a:r>
              <a:rPr lang="en-US" sz="2400" dirty="0"/>
              <a:t>Change definition of domination, </a:t>
            </a:r>
            <a:r>
              <a:rPr lang="en-US" sz="2400" i="1" dirty="0">
                <a:solidFill>
                  <a:srgbClr val="00009A"/>
                </a:solidFill>
              </a:rPr>
              <a:t>OR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q"/>
            </a:pPr>
            <a:endParaRPr lang="en-US" sz="600" dirty="0"/>
          </a:p>
          <a:p>
            <a:pPr lvl="1">
              <a:buClr>
                <a:srgbClr val="C00000"/>
              </a:buClr>
              <a:buFont typeface="Wingdings" pitchFamily="2" charset="2"/>
              <a:buChar char="q"/>
            </a:pPr>
            <a:r>
              <a:rPr lang="en-US" sz="2400" dirty="0"/>
              <a:t>Multiply Maximization objectives by -1 and treat all objectives to be minimized</a:t>
            </a:r>
          </a:p>
        </p:txBody>
      </p:sp>
    </p:spTree>
    <p:extLst>
      <p:ext uri="{BB962C8B-B14F-4D97-AF65-F5344CB8AC3E}">
        <p14:creationId xmlns:p14="http://schemas.microsoft.com/office/powerpoint/2010/main" val="192047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146A6-ECFD-744E-B164-235FBCF8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MOO Basics</a:t>
            </a:r>
            <a:r>
              <a:rPr lang="en-US" dirty="0"/>
              <a:t> (cont.)</a:t>
            </a:r>
            <a:endParaRPr lang="en-CN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8D46248-6724-1641-833B-B1ED77C97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940" y="3108934"/>
            <a:ext cx="3632667" cy="305908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95977BF-79BF-CA40-A9AF-2E1EE9B5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5843" y="505800"/>
            <a:ext cx="3180859" cy="268121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DD5036-9432-8B46-A833-15D059CC335F}"/>
              </a:ext>
            </a:extLst>
          </p:cNvPr>
          <p:cNvCxnSpPr>
            <a:cxnSpLocks/>
          </p:cNvCxnSpPr>
          <p:nvPr/>
        </p:nvCxnSpPr>
        <p:spPr bwMode="auto">
          <a:xfrm>
            <a:off x="8092038" y="4690086"/>
            <a:ext cx="310627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9625C4F0-820D-694A-865A-DBE0D20AC391}"/>
              </a:ext>
            </a:extLst>
          </p:cNvPr>
          <p:cNvSpPr/>
          <p:nvPr/>
        </p:nvSpPr>
        <p:spPr bwMode="auto">
          <a:xfrm>
            <a:off x="9607213" y="4633017"/>
            <a:ext cx="89368" cy="8740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095E5F-627F-0044-BB03-E7CB8192ADE2}"/>
              </a:ext>
            </a:extLst>
          </p:cNvPr>
          <p:cNvSpPr/>
          <p:nvPr/>
        </p:nvSpPr>
        <p:spPr bwMode="auto">
          <a:xfrm>
            <a:off x="8562332" y="4646383"/>
            <a:ext cx="89368" cy="8740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2422C0-C832-0E46-B5F3-E9DF860A691C}"/>
              </a:ext>
            </a:extLst>
          </p:cNvPr>
          <p:cNvSpPr txBox="1"/>
          <p:nvPr/>
        </p:nvSpPr>
        <p:spPr>
          <a:xfrm>
            <a:off x="8457053" y="415429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Unconstr</a:t>
            </a:r>
            <a:r>
              <a:rPr lang="en-US" sz="1200" dirty="0"/>
              <a:t>.</a:t>
            </a:r>
          </a:p>
          <a:p>
            <a:r>
              <a:rPr lang="en-US" sz="1200" dirty="0"/>
              <a:t>minimum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FCE03-6720-3F42-8E5A-F754CD2ADCA6}"/>
              </a:ext>
            </a:extLst>
          </p:cNvPr>
          <p:cNvSpPr txBox="1"/>
          <p:nvPr/>
        </p:nvSpPr>
        <p:spPr>
          <a:xfrm>
            <a:off x="9884830" y="467571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Constr.</a:t>
            </a:r>
          </a:p>
          <a:p>
            <a:r>
              <a:rPr lang="en-US" sz="1200" dirty="0"/>
              <a:t>minimum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B3998CD-7738-874D-BA47-1957746729AE}"/>
              </a:ext>
            </a:extLst>
          </p:cNvPr>
          <p:cNvSpPr/>
          <p:nvPr/>
        </p:nvSpPr>
        <p:spPr bwMode="auto">
          <a:xfrm>
            <a:off x="8701285" y="2740408"/>
            <a:ext cx="89368" cy="8740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5A85762-474F-864F-A1D1-6DE71B193967}"/>
              </a:ext>
            </a:extLst>
          </p:cNvPr>
          <p:cNvSpPr/>
          <p:nvPr/>
        </p:nvSpPr>
        <p:spPr bwMode="auto">
          <a:xfrm>
            <a:off x="9572820" y="2269991"/>
            <a:ext cx="89368" cy="87405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-101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84267B-5C86-014A-A96D-1CDBC56B21B8}"/>
              </a:ext>
            </a:extLst>
          </p:cNvPr>
          <p:cNvSpPr txBox="1"/>
          <p:nvPr/>
        </p:nvSpPr>
        <p:spPr>
          <a:xfrm>
            <a:off x="8350733" y="4728166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CB865-323D-3941-926B-8CA948950D59}"/>
              </a:ext>
            </a:extLst>
          </p:cNvPr>
          <p:cNvSpPr txBox="1"/>
          <p:nvPr/>
        </p:nvSpPr>
        <p:spPr>
          <a:xfrm>
            <a:off x="9435531" y="4704457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F7D6D-5337-624F-BF31-6963349A937B}"/>
              </a:ext>
            </a:extLst>
          </p:cNvPr>
          <p:cNvSpPr txBox="1"/>
          <p:nvPr/>
        </p:nvSpPr>
        <p:spPr>
          <a:xfrm>
            <a:off x="8584251" y="2430571"/>
            <a:ext cx="327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2EBEA1-D7E5-F242-BBAF-607C054CDA34}"/>
              </a:ext>
            </a:extLst>
          </p:cNvPr>
          <p:cNvSpPr txBox="1"/>
          <p:nvPr/>
        </p:nvSpPr>
        <p:spPr>
          <a:xfrm>
            <a:off x="9288187" y="2217759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72C3130-16C9-174F-BBA9-87E701593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20000" y="1271589"/>
                <a:ext cx="6734035" cy="4672011"/>
              </a:xfrm>
              <a:noFill/>
            </p:spPr>
            <p:txBody>
              <a:bodyPr/>
              <a:lstStyle/>
              <a:p>
                <a:pPr>
                  <a:buFont typeface="Wingdings" pitchFamily="2" charset="2"/>
                  <a:buChar char="Ø"/>
                </a:pPr>
                <a:r>
                  <a:rPr lang="en-US" sz="2800" i="1" dirty="0"/>
                  <a:t>Constraint Handling: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600" i="1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sz="2400" dirty="0"/>
                  <a:t>Part of PO front may be active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sz="600" dirty="0"/>
              </a:p>
              <a:p>
                <a:pPr lvl="1">
                  <a:buFont typeface="Wingdings" pitchFamily="2" charset="2"/>
                  <a:buChar char="q"/>
                </a:pPr>
                <a:r>
                  <a:rPr lang="en-US" sz="2400" dirty="0"/>
                  <a:t>Penalty function approach:</a:t>
                </a:r>
              </a:p>
              <a:p>
                <a:pPr lvl="1">
                  <a:buFont typeface="Wingdings" pitchFamily="2" charset="2"/>
                  <a:buChar char="q"/>
                </a:pPr>
                <a:endParaRPr lang="en-US" sz="600" dirty="0"/>
              </a:p>
              <a:p>
                <a:pPr lvl="2">
                  <a:buFont typeface="Wingdings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𝐶𝑉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dirty="0"/>
                  <a:t> then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pPr lvl="3"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Results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lvl="3">
                  <a:buFont typeface="Courier New" panose="02070309020205020404" pitchFamily="49" charset="0"/>
                  <a:buChar char="o"/>
                </a:pPr>
                <a:endParaRPr lang="en-US" sz="600" dirty="0"/>
              </a:p>
              <a:p>
                <a:pPr lvl="2">
                  <a:buFont typeface="Wingdings" pitchFamily="2" charset="2"/>
                  <a:buChar char="q"/>
                </a:pPr>
                <a:r>
                  <a:rPr lang="en-US" sz="2400" dirty="0"/>
                  <a:t>Min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400" dirty="0"/>
                  <a:t>subject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400" dirty="0"/>
                  <a:t> for all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400" dirty="0"/>
              </a:p>
              <a:p>
                <a:pPr lvl="3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is eps-constraint, weighted-sum, ASF or any other …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972C3130-16C9-174F-BBA9-87E701593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0000" y="1271589"/>
                <a:ext cx="6734035" cy="4672011"/>
              </a:xfrm>
              <a:blipFill>
                <a:blip r:embed="rId4"/>
                <a:stretch>
                  <a:fillRect l="-1504" t="-1355" b="-4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201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E2EE5-DA23-9144-BC46-80A8D3173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Classical MOO Principle</a:t>
            </a:r>
          </a:p>
        </p:txBody>
      </p:sp>
      <p:graphicFrame>
        <p:nvGraphicFramePr>
          <p:cNvPr id="4" name="Object 2">
            <a:extLst>
              <a:ext uri="{FF2B5EF4-FFF2-40B4-BE49-F238E27FC236}">
                <a16:creationId xmlns:a16="http://schemas.microsoft.com/office/drawing/2014/main" id="{754D41DF-D129-D24B-8962-5EE4EFBCAF24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4936943"/>
              </p:ext>
            </p:extLst>
          </p:nvPr>
        </p:nvGraphicFramePr>
        <p:xfrm>
          <a:off x="1234281" y="1089242"/>
          <a:ext cx="9723438" cy="50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860952" imgH="2529524" progId="Paint.Picture">
                  <p:embed/>
                </p:oleObj>
              </mc:Choice>
              <mc:Fallback>
                <p:oleObj name="Bitmap Image" r:id="rId2" imgW="4860952" imgH="2529524" progId="Paint.Picture">
                  <p:embed/>
                  <p:pic>
                    <p:nvPicPr>
                      <p:cNvPr id="110594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lum bright="-8000" contrast="14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4281" y="1089242"/>
                        <a:ext cx="9723438" cy="50586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6">
            <a:extLst>
              <a:ext uri="{FF2B5EF4-FFF2-40B4-BE49-F238E27FC236}">
                <a16:creationId xmlns:a16="http://schemas.microsoft.com/office/drawing/2014/main" id="{288F05A4-1C5A-B14C-B0B4-3CEADFE3C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6670" y="3428998"/>
            <a:ext cx="513991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charset="0"/>
                <a:ea typeface="ＭＳ Ｐゴシック" charset="0"/>
              </a:defRPr>
            </a:lvl9pPr>
          </a:lstStyle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Results in a </a:t>
            </a:r>
            <a:r>
              <a:rPr lang="en-US" b="1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single                                solution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in each simulation</a:t>
            </a: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endParaRPr lang="en-US" dirty="0">
              <a:effectLst>
                <a:outerShdw blurRad="38100" dist="38100" dir="2700000" algn="tl">
                  <a:srgbClr val="DDDDDD"/>
                </a:outerShdw>
              </a:effectLst>
            </a:endParaRPr>
          </a:p>
          <a:p>
            <a:pPr marL="342900" indent="-3429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Apply </a:t>
            </a:r>
            <a:r>
              <a:rPr lang="en-US" b="1" dirty="0">
                <a:solidFill>
                  <a:srgbClr val="00009A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multiple times</a:t>
            </a:r>
            <a:r>
              <a:rPr lang="en-US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 to generate an efficient set</a:t>
            </a:r>
          </a:p>
        </p:txBody>
      </p:sp>
    </p:spTree>
    <p:extLst>
      <p:ext uri="{BB962C8B-B14F-4D97-AF65-F5344CB8AC3E}">
        <p14:creationId xmlns:p14="http://schemas.microsoft.com/office/powerpoint/2010/main" val="614224779"/>
      </p:ext>
    </p:extLst>
  </p:cSld>
  <p:clrMapOvr>
    <a:masterClrMapping/>
  </p:clrMapOvr>
</p:sld>
</file>

<file path=ppt/theme/theme1.xml><?xml version="1.0" encoding="utf-8"?>
<a:theme xmlns:a="http://schemas.openxmlformats.org/drawingml/2006/main" name="deb_them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b_theme" id="{6CF25B4E-E210-4646-908D-3CB5055B648A}" vid="{8F632B67-09C5-4240-8BBD-CAB39013B9F7}"/>
    </a:ext>
  </a:extLst>
</a:theme>
</file>

<file path=ppt/theme/theme2.xml><?xml version="1.0" encoding="utf-8"?>
<a:theme xmlns:a="http://schemas.openxmlformats.org/drawingml/2006/main" name="1_deb_theme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b_theme" id="{6CF25B4E-E210-4646-908D-3CB5055B648A}" vid="{8F632B67-09C5-4240-8BBD-CAB39013B9F7}"/>
    </a:ext>
  </a:extLst>
</a:theme>
</file>

<file path=ppt/theme/theme3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Custom Design">
  <a:themeElements>
    <a:clrScheme name="1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1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Profile">
  <a:themeElements>
    <a:clrScheme name="2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2_Profi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2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2_Custom Design">
  <a:themeElements>
    <a:clrScheme name="2_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2_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template">
  <a:themeElements>
    <a:clrScheme name="templat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Verdana" pitchFamily="-101" charset="0"/>
          </a:defRPr>
        </a:defPPr>
      </a:lstStyle>
    </a:lnDef>
  </a:objectDefaults>
  <a:extraClrSchemeLst>
    <a:extraClrScheme>
      <a:clrScheme name="templat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deb_theme</Template>
  <TotalTime>10216</TotalTime>
  <Words>2350</Words>
  <Application>Microsoft Macintosh PowerPoint</Application>
  <PresentationFormat>Widescreen</PresentationFormat>
  <Paragraphs>476</Paragraphs>
  <Slides>43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60" baseType="lpstr">
      <vt:lpstr>Arial</vt:lpstr>
      <vt:lpstr>Calibri</vt:lpstr>
      <vt:lpstr>Cambria Math</vt:lpstr>
      <vt:lpstr>Courier New</vt:lpstr>
      <vt:lpstr>Times</vt:lpstr>
      <vt:lpstr>Times New Roman</vt:lpstr>
      <vt:lpstr>Verdana</vt:lpstr>
      <vt:lpstr>Wingdings</vt:lpstr>
      <vt:lpstr>deb_theme</vt:lpstr>
      <vt:lpstr>1_deb_theme</vt:lpstr>
      <vt:lpstr>Custom Design</vt:lpstr>
      <vt:lpstr>Profile</vt:lpstr>
      <vt:lpstr>1_Custom Design</vt:lpstr>
      <vt:lpstr>2_Profile</vt:lpstr>
      <vt:lpstr>2_Custom Design</vt:lpstr>
      <vt:lpstr>template</vt:lpstr>
      <vt:lpstr>Bitmap Image</vt:lpstr>
      <vt:lpstr>Introduction to Multi-objective Optimization and Decision-making</vt:lpstr>
      <vt:lpstr>Outline of the Tutorial</vt:lpstr>
      <vt:lpstr>Multi-Objective Optimization: Basics</vt:lpstr>
      <vt:lpstr>MOO as a Math. Programming Problem</vt:lpstr>
      <vt:lpstr>MOO Basics: Domination</vt:lpstr>
      <vt:lpstr>MOO Basics (cont.)</vt:lpstr>
      <vt:lpstr>MOO Basics (cont.)</vt:lpstr>
      <vt:lpstr>MOO Basics (cont.)</vt:lpstr>
      <vt:lpstr>Classical MOO Principle</vt:lpstr>
      <vt:lpstr>Classical Approach: Weighted-Sum Method</vt:lpstr>
      <vt:lpstr>Difficulties with Weighted-Sum Method</vt:lpstr>
      <vt:lpstr>Classical Approach: ϵ-Constraint Method</vt:lpstr>
      <vt:lpstr>Difficulties with Classical Approaches</vt:lpstr>
      <vt:lpstr>Evolutionary Algorithms as Population-Based Optimization Methods</vt:lpstr>
      <vt:lpstr>Evolutionary MOO (EMO): Basics</vt:lpstr>
      <vt:lpstr>Three Goals in EMO</vt:lpstr>
      <vt:lpstr>EMO: Early Methods</vt:lpstr>
      <vt:lpstr>Elitist Non-dominated Sorting Genetic Algorithm (NSGA-II)</vt:lpstr>
      <vt:lpstr>NSGA-II Procedure</vt:lpstr>
      <vt:lpstr>NSGA-II Procedure (cont.)</vt:lpstr>
      <vt:lpstr>Example NSGA-II Simulations</vt:lpstr>
      <vt:lpstr>Why EMO Does So Well?</vt:lpstr>
      <vt:lpstr>Why EMO Does So Well?</vt:lpstr>
      <vt:lpstr>Evolutionary Many-Objective Optimization</vt:lpstr>
      <vt:lpstr>Evolutionary Many-Objective Optimization</vt:lpstr>
      <vt:lpstr>Evolutionary Many-Objective Optimization</vt:lpstr>
      <vt:lpstr>Decomposition Based EMO:MOEA/D</vt:lpstr>
      <vt:lpstr>SMS-MOEA</vt:lpstr>
      <vt:lpstr>NSGA-III: Step 0: Supply of Reference Points</vt:lpstr>
      <vt:lpstr>NSGA-III: Step 0: Supply of Reference Points</vt:lpstr>
      <vt:lpstr>NSGA-III: Step 1: Identification of Non-dominated Fronts</vt:lpstr>
      <vt:lpstr>NSGA-III: Step 2: Normalization of Population Members</vt:lpstr>
      <vt:lpstr>NSGA-III: Step 2: Association of Population Members</vt:lpstr>
      <vt:lpstr>Simulation of NSGA-III on 3-Obj. Problem</vt:lpstr>
      <vt:lpstr>More Results of NSGA-III</vt:lpstr>
      <vt:lpstr>EMO and Decision Making</vt:lpstr>
      <vt:lpstr>Making Decisions: A-priori or A-Posteriori</vt:lpstr>
      <vt:lpstr>Making Decisions: A-priori or A-Posteriori</vt:lpstr>
      <vt:lpstr>A-Posteriori Approaches</vt:lpstr>
      <vt:lpstr>A-Posteriori Approaches (cont.)</vt:lpstr>
      <vt:lpstr>EMO for Handling Practicalities</vt:lpstr>
      <vt:lpstr>Innovization (Knowledge Discovery)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Boddeti, Vishnu</cp:lastModifiedBy>
  <cp:revision>299</cp:revision>
  <dcterms:created xsi:type="dcterms:W3CDTF">2020-03-18T19:56:35Z</dcterms:created>
  <dcterms:modified xsi:type="dcterms:W3CDTF">2023-06-19T02:35:15Z</dcterms:modified>
</cp:coreProperties>
</file>